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59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2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5DE06-BD2B-4DB7-B6DF-F06D6C4B9425}" type="datetimeFigureOut">
              <a:rPr lang="de-DE" smtClean="0"/>
              <a:t>29.09.2021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A21B-5DDD-4F91-A9D0-6A421BE02C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2241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5DE06-BD2B-4DB7-B6DF-F06D6C4B9425}" type="datetimeFigureOut">
              <a:rPr lang="de-DE" smtClean="0"/>
              <a:t>29.09.2021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A21B-5DDD-4F91-A9D0-6A421BE02C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0248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5DE06-BD2B-4DB7-B6DF-F06D6C4B9425}" type="datetimeFigureOut">
              <a:rPr lang="de-DE" smtClean="0"/>
              <a:t>29.09.2021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A21B-5DDD-4F91-A9D0-6A421BE02C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2594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5DE06-BD2B-4DB7-B6DF-F06D6C4B9425}" type="datetimeFigureOut">
              <a:rPr lang="de-DE" smtClean="0"/>
              <a:t>29.09.2021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A21B-5DDD-4F91-A9D0-6A421BE02C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770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5DE06-BD2B-4DB7-B6DF-F06D6C4B9425}" type="datetimeFigureOut">
              <a:rPr lang="de-DE" smtClean="0"/>
              <a:t>29.09.2021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A21B-5DDD-4F91-A9D0-6A421BE02C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2369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5DE06-BD2B-4DB7-B6DF-F06D6C4B9425}" type="datetimeFigureOut">
              <a:rPr lang="de-DE" smtClean="0"/>
              <a:t>29.09.2021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A21B-5DDD-4F91-A9D0-6A421BE02C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6766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5DE06-BD2B-4DB7-B6DF-F06D6C4B9425}" type="datetimeFigureOut">
              <a:rPr lang="de-DE" smtClean="0"/>
              <a:t>29.09.2021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A21B-5DDD-4F91-A9D0-6A421BE02C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640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5DE06-BD2B-4DB7-B6DF-F06D6C4B9425}" type="datetimeFigureOut">
              <a:rPr lang="de-DE" smtClean="0"/>
              <a:t>29.09.2021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A21B-5DDD-4F91-A9D0-6A421BE02C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4140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5DE06-BD2B-4DB7-B6DF-F06D6C4B9425}" type="datetimeFigureOut">
              <a:rPr lang="de-DE" smtClean="0"/>
              <a:t>29.09.2021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A21B-5DDD-4F91-A9D0-6A421BE02C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5817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5DE06-BD2B-4DB7-B6DF-F06D6C4B9425}" type="datetimeFigureOut">
              <a:rPr lang="de-DE" smtClean="0"/>
              <a:t>29.09.2021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A21B-5DDD-4F91-A9D0-6A421BE02C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1351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5DE06-BD2B-4DB7-B6DF-F06D6C4B9425}" type="datetimeFigureOut">
              <a:rPr lang="de-DE" smtClean="0"/>
              <a:t>29.09.2021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A21B-5DDD-4F91-A9D0-6A421BE02C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5833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DE06-BD2B-4DB7-B6DF-F06D6C4B9425}" type="datetimeFigureOut">
              <a:rPr lang="de-DE" smtClean="0"/>
              <a:t>29.09.2021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7A21B-5DDD-4F91-A9D0-6A421BE02C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0982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204686"/>
            <a:ext cx="9144000" cy="1175657"/>
          </a:xfrm>
        </p:spPr>
        <p:txBody>
          <a:bodyPr>
            <a:normAutofit/>
          </a:bodyPr>
          <a:lstStyle/>
          <a:p>
            <a:r>
              <a:rPr lang="de-DE" sz="4400" dirty="0" smtClean="0"/>
              <a:t> </a:t>
            </a:r>
            <a:endParaRPr lang="de-DE" sz="4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47372" y="1204686"/>
            <a:ext cx="9144000" cy="4873171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r>
              <a:rPr lang="de-DE" sz="4000" b="1" dirty="0" smtClean="0">
                <a:solidFill>
                  <a:schemeClr val="accent1">
                    <a:lumMod val="75000"/>
                  </a:schemeClr>
                </a:solidFill>
              </a:rPr>
              <a:t>Berufliche Perspektiven </a:t>
            </a:r>
          </a:p>
          <a:p>
            <a:r>
              <a:rPr lang="de-DE" sz="4000" b="1" dirty="0" smtClean="0">
                <a:solidFill>
                  <a:schemeClr val="accent1">
                    <a:lumMod val="75000"/>
                  </a:schemeClr>
                </a:solidFill>
              </a:rPr>
              <a:t>nach der </a:t>
            </a:r>
          </a:p>
          <a:p>
            <a:r>
              <a:rPr lang="de-DE" sz="4000" b="1" dirty="0" smtClean="0">
                <a:solidFill>
                  <a:schemeClr val="accent1">
                    <a:lumMod val="75000"/>
                  </a:schemeClr>
                </a:solidFill>
              </a:rPr>
              <a:t>Schulentlassung</a:t>
            </a:r>
            <a:endParaRPr lang="de-DE" sz="4000" b="1" dirty="0" smtClean="0">
              <a:solidFill>
                <a:srgbClr val="0070C0"/>
              </a:solidFill>
            </a:endParaRPr>
          </a:p>
          <a:p>
            <a:endParaRPr lang="de-DE" sz="3200" b="1" dirty="0" smtClean="0">
              <a:solidFill>
                <a:srgbClr val="0070C0"/>
              </a:solidFill>
            </a:endParaRPr>
          </a:p>
          <a:p>
            <a:r>
              <a:rPr lang="de-DE" sz="3200" b="1" dirty="0" smtClean="0">
                <a:solidFill>
                  <a:srgbClr val="0070C0"/>
                </a:solidFill>
              </a:rPr>
              <a:t> </a:t>
            </a:r>
          </a:p>
          <a:p>
            <a:endParaRPr lang="de-DE" b="1" dirty="0">
              <a:solidFill>
                <a:srgbClr val="0070C0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13" y="200826"/>
            <a:ext cx="3293377" cy="786145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2783" y="85956"/>
            <a:ext cx="2987899" cy="951816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7781" y="5924550"/>
            <a:ext cx="9572625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518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204686"/>
            <a:ext cx="9144000" cy="1175657"/>
          </a:xfrm>
        </p:spPr>
        <p:txBody>
          <a:bodyPr>
            <a:normAutofit/>
          </a:bodyPr>
          <a:lstStyle/>
          <a:p>
            <a:r>
              <a:rPr lang="de-DE" sz="4400" dirty="0" smtClean="0"/>
              <a:t> </a:t>
            </a:r>
            <a:endParaRPr lang="de-DE" sz="4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47372" y="1204686"/>
            <a:ext cx="9144000" cy="4873171"/>
          </a:xfrm>
        </p:spPr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endParaRPr lang="de-DE" sz="3200" b="1" dirty="0" smtClean="0">
              <a:solidFill>
                <a:srgbClr val="0070C0"/>
              </a:solidFill>
            </a:endParaRPr>
          </a:p>
          <a:p>
            <a:r>
              <a:rPr lang="de-DE" sz="3200" b="1" dirty="0" smtClean="0">
                <a:solidFill>
                  <a:srgbClr val="0070C0"/>
                </a:solidFill>
              </a:rPr>
              <a:t> </a:t>
            </a:r>
          </a:p>
          <a:p>
            <a:endParaRPr lang="de-DE" b="1" dirty="0">
              <a:solidFill>
                <a:srgbClr val="0070C0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13" y="200826"/>
            <a:ext cx="3293377" cy="786145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2783" y="85956"/>
            <a:ext cx="2987899" cy="951816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7781" y="5924550"/>
            <a:ext cx="9572625" cy="933450"/>
          </a:xfrm>
          <a:prstGeom prst="rect">
            <a:avLst/>
          </a:prstGeom>
        </p:spPr>
      </p:pic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085129"/>
              </p:ext>
            </p:extLst>
          </p:nvPr>
        </p:nvGraphicFramePr>
        <p:xfrm>
          <a:off x="854439" y="1153884"/>
          <a:ext cx="10388184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88184"/>
              </a:tblGrid>
              <a:tr h="933964">
                <a:tc>
                  <a:txBody>
                    <a:bodyPr/>
                    <a:lstStyle/>
                    <a:p>
                      <a:pPr algn="ctr"/>
                      <a:r>
                        <a:rPr lang="de-DE" sz="4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Übergang von der WfbM auf den allgemeinen Arbeitsmarkt</a:t>
                      </a:r>
                      <a:endParaRPr lang="de-DE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1866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Jahre </a:t>
                      </a:r>
                      <a:r>
                        <a:rPr lang="de-DE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Berufsbildungsbereich</a:t>
                      </a: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gilt analog zu einer Ausbildung, Schulpflicht bis zum 18. Lebensjahr wird erfüllt. (Pendant zur Berufsschule) Wird von der </a:t>
                      </a:r>
                      <a:r>
                        <a:rPr lang="de-DE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</a:t>
                      </a: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finanziert.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Nach Wechsel in </a:t>
                      </a:r>
                      <a:r>
                        <a:rPr lang="de-DE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Arbeitsbereich</a:t>
                      </a: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ist der </a:t>
                      </a:r>
                      <a:r>
                        <a:rPr lang="de-DE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LVR Kostenträger </a:t>
                      </a: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 kann den </a:t>
                      </a:r>
                      <a:r>
                        <a:rPr lang="de-DE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Übergang auf den allgemeinen Arbeitsmarkt über das LVR-Budget für Arbeit fördern.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Wird in der Regel über ein </a:t>
                      </a:r>
                      <a:r>
                        <a:rPr lang="de-DE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Praktikum</a:t>
                      </a: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und anschließendes </a:t>
                      </a:r>
                      <a:r>
                        <a:rPr lang="de-DE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BiAp</a:t>
                      </a: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eingeleitet. Lange Erprobungsphase bringt Sicherheit auf beiden Seiten.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171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204686"/>
            <a:ext cx="9144000" cy="1175657"/>
          </a:xfrm>
        </p:spPr>
        <p:txBody>
          <a:bodyPr>
            <a:normAutofit/>
          </a:bodyPr>
          <a:lstStyle/>
          <a:p>
            <a:r>
              <a:rPr lang="de-DE" sz="4400" dirty="0" smtClean="0"/>
              <a:t> </a:t>
            </a:r>
            <a:endParaRPr lang="de-DE" sz="4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47372" y="1204686"/>
            <a:ext cx="9144000" cy="4873171"/>
          </a:xfrm>
        </p:spPr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endParaRPr lang="de-DE" sz="3200" b="1" dirty="0" smtClean="0">
              <a:solidFill>
                <a:srgbClr val="0070C0"/>
              </a:solidFill>
            </a:endParaRPr>
          </a:p>
          <a:p>
            <a:r>
              <a:rPr lang="de-DE" sz="3200" b="1" dirty="0" smtClean="0">
                <a:solidFill>
                  <a:srgbClr val="0070C0"/>
                </a:solidFill>
              </a:rPr>
              <a:t> </a:t>
            </a:r>
          </a:p>
          <a:p>
            <a:endParaRPr lang="de-DE" b="1" dirty="0">
              <a:solidFill>
                <a:srgbClr val="0070C0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13" y="200826"/>
            <a:ext cx="3293377" cy="786145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2783" y="85956"/>
            <a:ext cx="2987899" cy="951816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7781" y="5924550"/>
            <a:ext cx="9572625" cy="933450"/>
          </a:xfrm>
          <a:prstGeom prst="rect">
            <a:avLst/>
          </a:prstGeom>
        </p:spPr>
      </p:pic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342105"/>
              </p:ext>
            </p:extLst>
          </p:nvPr>
        </p:nvGraphicFramePr>
        <p:xfrm>
          <a:off x="854439" y="1153884"/>
          <a:ext cx="10388184" cy="4529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88184"/>
              </a:tblGrid>
              <a:tr h="933964">
                <a:tc>
                  <a:txBody>
                    <a:bodyPr/>
                    <a:lstStyle/>
                    <a:p>
                      <a:pPr algn="ctr"/>
                      <a:r>
                        <a:rPr lang="de-DE" sz="4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Übergang von der WfbM auf den allgemeinen Arbeitsmarkt</a:t>
                      </a:r>
                      <a:endParaRPr lang="de-DE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1866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Wird durch die WfbM gemeinsam - nach Wunsch des Werkstattmitarbeiters - vorbereitet </a:t>
                      </a:r>
                    </a:p>
                    <a:p>
                      <a:pPr marL="0" indent="0">
                        <a:buNone/>
                      </a:pPr>
                      <a:endParaRPr lang="de-DE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IFD wird mit FDS beauftragt, Fördermittel werden beantragt, eine weitere Begleitung durch den IFD zur Sicherung des Arbeitsverhältnisses ist bis zur Rente immer möglich.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230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204686"/>
            <a:ext cx="9144000" cy="1175657"/>
          </a:xfrm>
        </p:spPr>
        <p:txBody>
          <a:bodyPr>
            <a:normAutofit/>
          </a:bodyPr>
          <a:lstStyle/>
          <a:p>
            <a:r>
              <a:rPr lang="de-DE" sz="4400" dirty="0" smtClean="0"/>
              <a:t> </a:t>
            </a:r>
            <a:endParaRPr lang="de-DE" sz="4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47372" y="1204686"/>
            <a:ext cx="9144000" cy="4873171"/>
          </a:xfrm>
        </p:spPr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endParaRPr lang="de-DE" sz="3200" b="1" dirty="0" smtClean="0">
              <a:solidFill>
                <a:srgbClr val="0070C0"/>
              </a:solidFill>
            </a:endParaRPr>
          </a:p>
          <a:p>
            <a:r>
              <a:rPr lang="de-DE" sz="3200" b="1" dirty="0" smtClean="0">
                <a:solidFill>
                  <a:srgbClr val="0070C0"/>
                </a:solidFill>
              </a:rPr>
              <a:t> </a:t>
            </a:r>
          </a:p>
          <a:p>
            <a:endParaRPr lang="de-DE" b="1" dirty="0">
              <a:solidFill>
                <a:srgbClr val="0070C0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13" y="200826"/>
            <a:ext cx="3293377" cy="786145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2783" y="85956"/>
            <a:ext cx="2987899" cy="951816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7781" y="5924550"/>
            <a:ext cx="9572625" cy="933450"/>
          </a:xfrm>
          <a:prstGeom prst="rect">
            <a:avLst/>
          </a:prstGeom>
        </p:spPr>
      </p:pic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115697"/>
              </p:ext>
            </p:extLst>
          </p:nvPr>
        </p:nvGraphicFramePr>
        <p:xfrm>
          <a:off x="854439" y="1153884"/>
          <a:ext cx="10388184" cy="4152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88184"/>
              </a:tblGrid>
              <a:tr h="933964">
                <a:tc>
                  <a:txBody>
                    <a:bodyPr/>
                    <a:lstStyle/>
                    <a:p>
                      <a:pPr algn="ctr"/>
                      <a:r>
                        <a:rPr lang="de-DE" sz="4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SB-Ausweis</a:t>
                      </a:r>
                      <a:endParaRPr lang="de-DE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18669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SB-Ausweis notwendig um Fördermittel über das LVR-Budget für </a:t>
                      </a:r>
                      <a:r>
                        <a:rPr lang="de-DE" sz="2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Arbeit</a:t>
                      </a: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beziehen zu können. </a:t>
                      </a:r>
                    </a:p>
                    <a:p>
                      <a:pPr marL="0" indent="0">
                        <a:buNone/>
                      </a:pPr>
                      <a:endParaRPr lang="de-DE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Nachteilsausgleich für schwerbehinderte Arbeitnehmer*innen: 5 Tage zusätzlicher Urlaub, Kündigungsschutz, Einstellungsfördernd und </a:t>
                      </a: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IFD </a:t>
                      </a: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Begleitung </a:t>
                      </a: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dadurch</a:t>
                      </a:r>
                      <a:r>
                        <a:rPr lang="de-DE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möglich</a:t>
                      </a:r>
                      <a:endParaRPr lang="de-DE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54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204686"/>
            <a:ext cx="9144000" cy="1175657"/>
          </a:xfrm>
        </p:spPr>
        <p:txBody>
          <a:bodyPr>
            <a:normAutofit/>
          </a:bodyPr>
          <a:lstStyle/>
          <a:p>
            <a:r>
              <a:rPr lang="de-DE" sz="4400" dirty="0" smtClean="0"/>
              <a:t> </a:t>
            </a:r>
            <a:endParaRPr lang="de-DE" sz="4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47372" y="1204686"/>
            <a:ext cx="9144000" cy="4873171"/>
          </a:xfrm>
        </p:spPr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endParaRPr lang="de-DE" sz="3200" b="1" dirty="0" smtClean="0">
              <a:solidFill>
                <a:srgbClr val="0070C0"/>
              </a:solidFill>
            </a:endParaRPr>
          </a:p>
          <a:p>
            <a:r>
              <a:rPr lang="de-DE" sz="3200" b="1" dirty="0" smtClean="0">
                <a:solidFill>
                  <a:srgbClr val="0070C0"/>
                </a:solidFill>
              </a:rPr>
              <a:t> </a:t>
            </a:r>
          </a:p>
          <a:p>
            <a:endParaRPr lang="de-DE" b="1" dirty="0">
              <a:solidFill>
                <a:srgbClr val="0070C0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13" y="200826"/>
            <a:ext cx="3293377" cy="786145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2783" y="85956"/>
            <a:ext cx="2987899" cy="951816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7781" y="5924550"/>
            <a:ext cx="9572625" cy="933450"/>
          </a:xfrm>
          <a:prstGeom prst="rect">
            <a:avLst/>
          </a:prstGeom>
        </p:spPr>
      </p:pic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45488"/>
              </p:ext>
            </p:extLst>
          </p:nvPr>
        </p:nvGraphicFramePr>
        <p:xfrm>
          <a:off x="854439" y="1153884"/>
          <a:ext cx="10388184" cy="4529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88184"/>
              </a:tblGrid>
              <a:tr h="9339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de-DE" sz="4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Noch Fragen?</a:t>
                      </a:r>
                    </a:p>
                    <a:p>
                      <a:pPr algn="ctr"/>
                      <a:endParaRPr lang="de-DE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18669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5" descr="Question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7897" y="2547256"/>
            <a:ext cx="25336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3064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204686"/>
            <a:ext cx="9144000" cy="1175657"/>
          </a:xfrm>
        </p:spPr>
        <p:txBody>
          <a:bodyPr>
            <a:normAutofit/>
          </a:bodyPr>
          <a:lstStyle/>
          <a:p>
            <a:r>
              <a:rPr lang="de-DE" sz="4400" dirty="0" smtClean="0"/>
              <a:t> </a:t>
            </a:r>
            <a:endParaRPr lang="de-DE" sz="4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47372" y="1204686"/>
            <a:ext cx="9144000" cy="4873171"/>
          </a:xfrm>
        </p:spPr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endParaRPr lang="de-DE" sz="3200" b="1" dirty="0" smtClean="0">
              <a:solidFill>
                <a:srgbClr val="0070C0"/>
              </a:solidFill>
            </a:endParaRPr>
          </a:p>
          <a:p>
            <a:r>
              <a:rPr lang="de-DE" sz="3200" b="1" dirty="0" smtClean="0">
                <a:solidFill>
                  <a:srgbClr val="0070C0"/>
                </a:solidFill>
              </a:rPr>
              <a:t> </a:t>
            </a:r>
          </a:p>
          <a:p>
            <a:endParaRPr lang="de-DE" b="1" dirty="0">
              <a:solidFill>
                <a:srgbClr val="0070C0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13" y="200826"/>
            <a:ext cx="3293377" cy="786145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2783" y="85956"/>
            <a:ext cx="2987899" cy="951816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7781" y="5924550"/>
            <a:ext cx="9572625" cy="933450"/>
          </a:xfrm>
          <a:prstGeom prst="rect">
            <a:avLst/>
          </a:prstGeom>
        </p:spPr>
      </p:pic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477715"/>
              </p:ext>
            </p:extLst>
          </p:nvPr>
        </p:nvGraphicFramePr>
        <p:xfrm>
          <a:off x="854439" y="1153884"/>
          <a:ext cx="10388184" cy="4309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88184"/>
              </a:tblGrid>
              <a:tr h="740819">
                <a:tc>
                  <a:txBody>
                    <a:bodyPr/>
                    <a:lstStyle/>
                    <a:p>
                      <a:pPr algn="ctr"/>
                      <a:r>
                        <a:rPr lang="de-DE" sz="4000" dirty="0" smtClean="0">
                          <a:solidFill>
                            <a:schemeClr val="tx1"/>
                          </a:solidFill>
                        </a:rPr>
                        <a:t>Vielen Dank für ihre Aufmerksamkeit</a:t>
                      </a:r>
                      <a:endParaRPr lang="de-DE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68327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de-DE" dirty="0" smtClean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6" descr="Loriot_Dankeschö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1650" y="2284435"/>
            <a:ext cx="3433762" cy="2484438"/>
          </a:xfrm>
          <a:prstGeom prst="rect">
            <a:avLst/>
          </a:prstGeom>
          <a:noFill/>
          <a:ln w="12700">
            <a:solidFill>
              <a:srgbClr val="8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6921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204686"/>
            <a:ext cx="9144000" cy="1175657"/>
          </a:xfrm>
        </p:spPr>
        <p:txBody>
          <a:bodyPr>
            <a:normAutofit/>
          </a:bodyPr>
          <a:lstStyle/>
          <a:p>
            <a:r>
              <a:rPr lang="de-DE" sz="4400" dirty="0" smtClean="0"/>
              <a:t> </a:t>
            </a:r>
            <a:endParaRPr lang="de-DE" sz="4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47372" y="1204686"/>
            <a:ext cx="9144000" cy="4873171"/>
          </a:xfrm>
        </p:spPr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endParaRPr lang="de-DE" sz="3200" b="1" dirty="0" smtClean="0">
              <a:solidFill>
                <a:srgbClr val="0070C0"/>
              </a:solidFill>
            </a:endParaRPr>
          </a:p>
          <a:p>
            <a:r>
              <a:rPr lang="de-DE" sz="3200" b="1" dirty="0" smtClean="0">
                <a:solidFill>
                  <a:srgbClr val="0070C0"/>
                </a:solidFill>
              </a:rPr>
              <a:t> </a:t>
            </a:r>
          </a:p>
          <a:p>
            <a:endParaRPr lang="de-DE" b="1" dirty="0">
              <a:solidFill>
                <a:srgbClr val="0070C0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13" y="200826"/>
            <a:ext cx="3293377" cy="786145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2783" y="85956"/>
            <a:ext cx="2987899" cy="951816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7781" y="5924550"/>
            <a:ext cx="9572625" cy="933450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2253803" y="986971"/>
            <a:ext cx="70833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Ablauf von KAoA Star</a:t>
            </a:r>
            <a:endParaRPr lang="de-DE" sz="3200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9049" y="1483623"/>
            <a:ext cx="8574144" cy="449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682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204686"/>
            <a:ext cx="9144000" cy="46690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de-DE" sz="4400" dirty="0" smtClean="0"/>
              <a:t> </a:t>
            </a:r>
            <a:endParaRPr lang="de-DE" sz="4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47372" y="1204686"/>
            <a:ext cx="9144000" cy="4873171"/>
          </a:xfrm>
        </p:spPr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endParaRPr lang="de-DE" sz="3200" b="1" dirty="0" smtClean="0">
              <a:solidFill>
                <a:srgbClr val="0070C0"/>
              </a:solidFill>
            </a:endParaRPr>
          </a:p>
          <a:p>
            <a:r>
              <a:rPr lang="de-DE" sz="3200" b="1" dirty="0" smtClean="0">
                <a:solidFill>
                  <a:srgbClr val="0070C0"/>
                </a:solidFill>
              </a:rPr>
              <a:t> </a:t>
            </a:r>
          </a:p>
          <a:p>
            <a:endParaRPr lang="de-DE" b="1" dirty="0">
              <a:solidFill>
                <a:srgbClr val="0070C0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13" y="200826"/>
            <a:ext cx="3293377" cy="786145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2783" y="85956"/>
            <a:ext cx="2987899" cy="951816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7781" y="5924550"/>
            <a:ext cx="9572625" cy="933450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1524000" y="1720840"/>
            <a:ext cx="92673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Berufsvorbereitung durch KAoA Star in den letzten 3 Schuljahren.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Gespräche mit der </a:t>
            </a:r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Arbeitsagentur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im letzten Schulbesuchsjahr sind grundlegend für den Übergang.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Werkstattempfehlung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bei Leistungsfähigkeit &lt; 3 h pro Tag am allgemeinen Arbeitsmarkt festgestellt durch die Agentur für Arbeit  und / oder IQ &lt;70.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Voraussetzung für Förderung über das LVR-Budget für Arbeit.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DIA-AM = Diagnose der Arbeitsmarktfähigkeit entscheidet bei Grenzgängern welche Maßnahmen von der AfA finanziert werden. 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95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421772" y="986971"/>
            <a:ext cx="2465428" cy="4620709"/>
          </a:xfrm>
        </p:spPr>
        <p:txBody>
          <a:bodyPr>
            <a:normAutofit/>
          </a:bodyPr>
          <a:lstStyle/>
          <a:p>
            <a:r>
              <a:rPr lang="de-DE" sz="4400" dirty="0" smtClean="0"/>
              <a:t> </a:t>
            </a:r>
            <a:endParaRPr lang="de-DE" sz="4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49311" y="942812"/>
            <a:ext cx="10957810" cy="5078413"/>
          </a:xfrm>
        </p:spPr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endParaRPr lang="de-DE" sz="3200" b="1" dirty="0" smtClean="0">
              <a:solidFill>
                <a:srgbClr val="0070C0"/>
              </a:solidFill>
            </a:endParaRPr>
          </a:p>
          <a:p>
            <a:r>
              <a:rPr lang="de-DE" sz="3200" b="1" dirty="0" smtClean="0">
                <a:solidFill>
                  <a:srgbClr val="0070C0"/>
                </a:solidFill>
              </a:rPr>
              <a:t> </a:t>
            </a:r>
          </a:p>
          <a:p>
            <a:endParaRPr lang="de-DE" b="1" dirty="0">
              <a:solidFill>
                <a:srgbClr val="0070C0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13" y="200826"/>
            <a:ext cx="3293377" cy="786145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2783" y="85956"/>
            <a:ext cx="2987899" cy="951816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7781" y="6234354"/>
            <a:ext cx="9572625" cy="623645"/>
          </a:xfrm>
          <a:prstGeom prst="rect">
            <a:avLst/>
          </a:prstGeom>
        </p:spPr>
      </p:pic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8464758" y="953925"/>
            <a:ext cx="742950" cy="468153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x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de-DE" altLang="de-DE" sz="1200">
                <a:latin typeface="Arial" panose="020B0604020202020204" pitchFamily="34" charset="0"/>
                <a:cs typeface="Arial" panose="020B0604020202020204" pitchFamily="34" charset="0"/>
              </a:rPr>
              <a:t>AfA</a:t>
            </a:r>
          </a:p>
        </p:txBody>
      </p:sp>
      <p:sp>
        <p:nvSpPr>
          <p:cNvPr id="9" name="Rechteck 8"/>
          <p:cNvSpPr/>
          <p:nvPr/>
        </p:nvSpPr>
        <p:spPr>
          <a:xfrm>
            <a:off x="5045650" y="953537"/>
            <a:ext cx="519220" cy="4676826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90000" anchor="ctr"/>
          <a:lstStyle/>
          <a:p>
            <a:pPr algn="r">
              <a:defRPr/>
            </a:pP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Übergang </a:t>
            </a:r>
            <a:r>
              <a:rPr lang="de-DE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WfbM</a:t>
            </a: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1. Arbeitsmarkt</a:t>
            </a:r>
            <a:endParaRPr lang="de-D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eck 10"/>
          <p:cNvSpPr/>
          <p:nvPr/>
        </p:nvSpPr>
        <p:spPr>
          <a:xfrm>
            <a:off x="7290008" y="953925"/>
            <a:ext cx="1174750" cy="4681537"/>
          </a:xfrm>
          <a:prstGeom prst="rect">
            <a:avLst/>
          </a:prstGeom>
          <a:solidFill>
            <a:srgbClr val="00B05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de-DE" altLang="de-DE" sz="1200">
                <a:latin typeface="Arial" panose="020B0604020202020204" pitchFamily="34" charset="0"/>
                <a:cs typeface="Arial" panose="020B0604020202020204" pitchFamily="34" charset="0"/>
              </a:rPr>
              <a:t>AfA</a:t>
            </a:r>
          </a:p>
        </p:txBody>
      </p:sp>
      <p:grpSp>
        <p:nvGrpSpPr>
          <p:cNvPr id="11" name="Group 36"/>
          <p:cNvGrpSpPr>
            <a:grpSpLocks/>
          </p:cNvGrpSpPr>
          <p:nvPr/>
        </p:nvGrpSpPr>
        <p:grpSpPr bwMode="auto">
          <a:xfrm>
            <a:off x="2498933" y="1461925"/>
            <a:ext cx="6708775" cy="4156075"/>
            <a:chOff x="450" y="1347"/>
            <a:chExt cx="4226" cy="2618"/>
          </a:xfrm>
        </p:grpSpPr>
        <p:sp>
          <p:nvSpPr>
            <p:cNvPr id="12" name="Gleichschenkliges Dreieck 47"/>
            <p:cNvSpPr>
              <a:spLocks noChangeArrowheads="1"/>
            </p:cNvSpPr>
            <p:nvPr/>
          </p:nvSpPr>
          <p:spPr bwMode="auto">
            <a:xfrm>
              <a:off x="450" y="1347"/>
              <a:ext cx="4226" cy="2618"/>
            </a:xfrm>
            <a:prstGeom prst="triangle">
              <a:avLst>
                <a:gd name="adj" fmla="val 100000"/>
              </a:avLst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72000" rIns="288000" bIns="216000" anchor="b"/>
            <a:lstStyle/>
            <a:p>
              <a:pPr>
                <a:defRPr/>
              </a:pPr>
              <a:endParaRPr lang="de-D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feld 43"/>
            <p:cNvSpPr txBox="1">
              <a:spLocks noChangeArrowheads="1"/>
            </p:cNvSpPr>
            <p:nvPr/>
          </p:nvSpPr>
          <p:spPr bwMode="auto">
            <a:xfrm rot="16200000">
              <a:off x="3249" y="2645"/>
              <a:ext cx="238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de-DE" altLang="de-DE" sz="1200" dirty="0">
                  <a:latin typeface="Arial" panose="020B0604020202020204" pitchFamily="34" charset="0"/>
                  <a:cs typeface="Arial" panose="020B0604020202020204" pitchFamily="34" charset="0"/>
                </a:rPr>
                <a:t>Ausbildung im Betrieb „ohne Hilfe“ (</a:t>
              </a:r>
              <a:r>
                <a:rPr lang="de-DE" altLang="de-D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ab HS 9 </a:t>
              </a:r>
              <a:r>
                <a:rPr lang="de-DE" altLang="de-DE" sz="1200" dirty="0">
                  <a:latin typeface="Arial" panose="020B0604020202020204" pitchFamily="34" charset="0"/>
                  <a:cs typeface="Arial" panose="020B0604020202020204" pitchFamily="34" charset="0"/>
                </a:rPr>
                <a:t>möglich)</a:t>
              </a:r>
            </a:p>
          </p:txBody>
        </p:sp>
      </p:grpSp>
      <p:grpSp>
        <p:nvGrpSpPr>
          <p:cNvPr id="14" name="Gruppieren 13"/>
          <p:cNvGrpSpPr>
            <a:grpSpLocks/>
          </p:cNvGrpSpPr>
          <p:nvPr/>
        </p:nvGrpSpPr>
        <p:grpSpPr bwMode="auto">
          <a:xfrm>
            <a:off x="2503696" y="1923887"/>
            <a:ext cx="6048375" cy="3780313"/>
            <a:chOff x="714013" y="2606708"/>
            <a:chExt cx="6048598" cy="3781708"/>
          </a:xfrm>
        </p:grpSpPr>
        <p:sp>
          <p:nvSpPr>
            <p:cNvPr id="15" name="Gleichschenkliges Dreieck 14"/>
            <p:cNvSpPr/>
            <p:nvPr/>
          </p:nvSpPr>
          <p:spPr>
            <a:xfrm>
              <a:off x="714013" y="2606708"/>
              <a:ext cx="5961282" cy="3695476"/>
            </a:xfrm>
            <a:prstGeom prst="triangle">
              <a:avLst>
                <a:gd name="adj" fmla="val 100000"/>
              </a:avLst>
            </a:prstGeom>
            <a:solidFill>
              <a:srgbClr val="00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none" tIns="72000" rIns="288000" bIns="216000" anchor="b"/>
            <a:lstStyle/>
            <a:p>
              <a:pPr>
                <a:defRPr/>
              </a:pPr>
              <a:endParaRPr lang="de-D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extfeld 43"/>
            <p:cNvSpPr txBox="1">
              <a:spLocks noChangeArrowheads="1"/>
            </p:cNvSpPr>
            <p:nvPr/>
          </p:nvSpPr>
          <p:spPr bwMode="auto">
            <a:xfrm>
              <a:off x="5395723" y="3186359"/>
              <a:ext cx="1366888" cy="3202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de-DE" altLang="de-DE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BBW</a:t>
              </a:r>
              <a:br>
                <a:rPr lang="de-DE" altLang="de-DE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e-DE" altLang="de-DE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z.B. CJD Frechen</a:t>
              </a:r>
              <a:br>
                <a:rPr lang="de-DE" altLang="de-DE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e-DE" altLang="de-DE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-----------------------------------</a:t>
              </a:r>
            </a:p>
            <a:p>
              <a:pPr algn="ctr" eaLnBrk="1" hangingPunct="1"/>
              <a:r>
                <a:rPr lang="de-DE" altLang="de-DE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Voll-</a:t>
              </a:r>
              <a:br>
                <a:rPr lang="de-DE" altLang="de-DE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e-DE" altLang="de-DE" sz="12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ausbildung</a:t>
              </a:r>
              <a:r>
                <a:rPr lang="de-DE" altLang="de-DE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de-DE" altLang="de-DE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e-DE" altLang="de-DE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(3 Jahre)</a:t>
              </a:r>
            </a:p>
            <a:p>
              <a:pPr algn="ctr" eaLnBrk="1" hangingPunct="1"/>
              <a:r>
                <a:rPr lang="de-DE" altLang="de-DE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-----------------------------------</a:t>
              </a:r>
            </a:p>
            <a:p>
              <a:pPr algn="ctr" eaLnBrk="1" hangingPunct="1"/>
              <a:r>
                <a:rPr lang="de-DE" altLang="de-DE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Fachpraktiker und Werker-ausbildung</a:t>
              </a:r>
            </a:p>
            <a:p>
              <a:pPr algn="ctr" eaLnBrk="1" hangingPunct="1"/>
              <a:r>
                <a:rPr lang="de-DE" altLang="de-DE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(2 Jahre)</a:t>
              </a:r>
              <a:br>
                <a:rPr lang="de-DE" altLang="de-DE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e-DE" altLang="de-DE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-----------------------------------</a:t>
              </a:r>
            </a:p>
            <a:p>
              <a:pPr algn="ctr" eaLnBrk="1" hangingPunct="1"/>
              <a:r>
                <a:rPr lang="de-DE" altLang="de-DE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Berufs-</a:t>
              </a:r>
              <a:br>
                <a:rPr lang="de-DE" altLang="de-DE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e-DE" altLang="de-DE" sz="12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vorbereitung</a:t>
              </a:r>
              <a:r>
                <a:rPr lang="de-DE" altLang="de-DE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de-DE" altLang="de-DE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e-DE" altLang="de-DE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BvB 11 Mon.</a:t>
              </a:r>
              <a:br>
                <a:rPr lang="de-DE" altLang="de-DE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e-DE" altLang="de-DE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-----------------------------------</a:t>
              </a:r>
            </a:p>
            <a:p>
              <a:pPr algn="ctr" eaLnBrk="1" hangingPunct="1"/>
              <a:r>
                <a:rPr lang="de-DE" altLang="de-DE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Schulabschluss nachholen</a:t>
              </a:r>
            </a:p>
            <a:p>
              <a:pPr algn="ctr" eaLnBrk="1" hangingPunct="1"/>
              <a:r>
                <a:rPr lang="de-DE" altLang="de-DE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z.B. </a:t>
              </a:r>
              <a:r>
                <a:rPr lang="de-DE" altLang="de-DE" sz="12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HS 9</a:t>
              </a:r>
              <a:endParaRPr lang="de-DE" altLang="de-D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" name="Rechteck 16"/>
          <p:cNvSpPr/>
          <p:nvPr/>
        </p:nvSpPr>
        <p:spPr>
          <a:xfrm>
            <a:off x="6326396" y="953925"/>
            <a:ext cx="963612" cy="468153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LVR</a:t>
            </a:r>
            <a:b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 </a:t>
            </a:r>
            <a:b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Betrieb</a:t>
            </a:r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auto">
          <a:xfrm>
            <a:off x="5578835" y="939692"/>
            <a:ext cx="762000" cy="4679950"/>
          </a:xfrm>
          <a:prstGeom prst="rect">
            <a:avLst/>
          </a:prstGeom>
          <a:solidFill>
            <a:srgbClr val="00B050">
              <a:alpha val="25000"/>
            </a:srgbClr>
          </a:solidFill>
          <a:ln>
            <a:noFill/>
          </a:ln>
          <a:ex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de-DE" altLang="de-DE" sz="1200">
                <a:latin typeface="Arial" panose="020B0604020202020204" pitchFamily="34" charset="0"/>
                <a:cs typeface="Arial" panose="020B0604020202020204" pitchFamily="34" charset="0"/>
              </a:rPr>
              <a:t>AfA</a:t>
            </a:r>
          </a:p>
        </p:txBody>
      </p:sp>
      <p:sp>
        <p:nvSpPr>
          <p:cNvPr id="19" name="Gleichschenkliges Dreieck 18"/>
          <p:cNvSpPr/>
          <p:nvPr/>
        </p:nvSpPr>
        <p:spPr>
          <a:xfrm>
            <a:off x="2499795" y="2655669"/>
            <a:ext cx="4777837" cy="2961563"/>
          </a:xfrm>
          <a:prstGeom prst="triangle">
            <a:avLst>
              <a:gd name="adj" fmla="val 10000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none" tIns="72000" rIns="288000" bIns="216000" anchor="b"/>
          <a:lstStyle/>
          <a:p>
            <a:pPr>
              <a:defRPr/>
            </a:pPr>
            <a:r>
              <a:rPr lang="de-D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Integrationsfirma /</a:t>
            </a:r>
            <a:br>
              <a:rPr lang="de-D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Integrationsunternehmen</a:t>
            </a:r>
          </a:p>
        </p:txBody>
      </p:sp>
      <p:grpSp>
        <p:nvGrpSpPr>
          <p:cNvPr id="20" name="Group 43"/>
          <p:cNvGrpSpPr>
            <a:grpSpLocks/>
          </p:cNvGrpSpPr>
          <p:nvPr/>
        </p:nvGrpSpPr>
        <p:grpSpPr bwMode="auto">
          <a:xfrm>
            <a:off x="2505283" y="3251037"/>
            <a:ext cx="3821113" cy="2370138"/>
            <a:chOff x="454" y="2474"/>
            <a:chExt cx="2407" cy="1493"/>
          </a:xfrm>
        </p:grpSpPr>
        <p:sp>
          <p:nvSpPr>
            <p:cNvPr id="21" name="Gleichschenkliges Dreieck 20"/>
            <p:cNvSpPr/>
            <p:nvPr/>
          </p:nvSpPr>
          <p:spPr>
            <a:xfrm>
              <a:off x="454" y="2474"/>
              <a:ext cx="2407" cy="1493"/>
            </a:xfrm>
            <a:prstGeom prst="triangle">
              <a:avLst>
                <a:gd name="adj" fmla="val 100000"/>
              </a:avLst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Ins="180000" bIns="68400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r" eaLnBrk="1" hangingPunct="1"/>
              <a:endParaRPr lang="de-DE" altLang="de-DE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extfeld 43"/>
            <p:cNvSpPr txBox="1">
              <a:spLocks noChangeArrowheads="1"/>
            </p:cNvSpPr>
            <p:nvPr/>
          </p:nvSpPr>
          <p:spPr bwMode="auto">
            <a:xfrm rot="-5400000">
              <a:off x="1977" y="3192"/>
              <a:ext cx="128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de-DE" altLang="de-DE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Unterstütze Beschäftigung</a:t>
              </a:r>
            </a:p>
            <a:p>
              <a:pPr algn="ctr" eaLnBrk="1" hangingPunct="1"/>
              <a:r>
                <a:rPr lang="de-DE" altLang="de-DE" sz="800" dirty="0">
                  <a:solidFill>
                    <a:schemeClr val="bg1"/>
                  </a:solidFill>
                  <a:latin typeface="Arial" panose="020B0604020202020204" pitchFamily="34" charset="0"/>
                </a:rPr>
                <a:t>Dauer: bis zu 24 Monate - Anlerntätigkeit</a:t>
              </a:r>
            </a:p>
          </p:txBody>
        </p:sp>
      </p:grpSp>
      <p:sp>
        <p:nvSpPr>
          <p:cNvPr id="23" name="Rechteck 22"/>
          <p:cNvSpPr/>
          <p:nvPr/>
        </p:nvSpPr>
        <p:spPr>
          <a:xfrm>
            <a:off x="4176921" y="950750"/>
            <a:ext cx="884237" cy="4679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LVR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4423048" y="1605509"/>
            <a:ext cx="369332" cy="2419893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Arbeitsbereich (bis zur Berentung)</a:t>
            </a:r>
          </a:p>
        </p:txBody>
      </p:sp>
      <p:sp>
        <p:nvSpPr>
          <p:cNvPr id="25" name="Gleichschenkliges Dreieck 24"/>
          <p:cNvSpPr/>
          <p:nvPr/>
        </p:nvSpPr>
        <p:spPr>
          <a:xfrm>
            <a:off x="2505283" y="3730462"/>
            <a:ext cx="3057525" cy="1895475"/>
          </a:xfrm>
          <a:prstGeom prst="triangle">
            <a:avLst>
              <a:gd name="adj" fmla="val 100000"/>
            </a:avLst>
          </a:prstGeom>
          <a:solidFill>
            <a:srgbClr val="007E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Ins="180000" bIns="684000"/>
          <a:lstStyle/>
          <a:p>
            <a:pPr algn="r">
              <a:defRPr/>
            </a:pPr>
            <a:r>
              <a:rPr lang="de-D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br>
              <a:rPr lang="de-D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br>
              <a:rPr lang="de-D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br>
              <a:rPr lang="de-D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26" name="Rechteck 10"/>
          <p:cNvSpPr/>
          <p:nvPr/>
        </p:nvSpPr>
        <p:spPr>
          <a:xfrm>
            <a:off x="2510046" y="950750"/>
            <a:ext cx="1666875" cy="4681537"/>
          </a:xfrm>
          <a:prstGeom prst="rect">
            <a:avLst/>
          </a:prstGeom>
          <a:solidFill>
            <a:srgbClr val="00B05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de-DE" altLang="de-DE" sz="1200">
                <a:latin typeface="Arial" panose="020B0604020202020204" pitchFamily="34" charset="0"/>
                <a:cs typeface="Arial" panose="020B0604020202020204" pitchFamily="34" charset="0"/>
              </a:rPr>
              <a:t>AfA</a:t>
            </a:r>
          </a:p>
        </p:txBody>
      </p:sp>
      <p:sp>
        <p:nvSpPr>
          <p:cNvPr id="27" name="Gleichschenkliges Dreieck 26"/>
          <p:cNvSpPr/>
          <p:nvPr/>
        </p:nvSpPr>
        <p:spPr>
          <a:xfrm>
            <a:off x="2498933" y="4044787"/>
            <a:ext cx="2547938" cy="1579563"/>
          </a:xfrm>
          <a:prstGeom prst="triangle">
            <a:avLst>
              <a:gd name="adj" fmla="val 10000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Ins="36000" bIns="46800" anchor="ctr"/>
          <a:lstStyle/>
          <a:p>
            <a:pPr algn="r">
              <a:defRPr/>
            </a:pPr>
            <a:r>
              <a:rPr lang="de-D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WfbM</a:t>
            </a:r>
            <a:endParaRPr lang="de-DE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Line 7"/>
          <p:cNvSpPr>
            <a:spLocks noChangeShapeType="1"/>
          </p:cNvSpPr>
          <p:nvPr/>
        </p:nvSpPr>
        <p:spPr bwMode="auto">
          <a:xfrm flipV="1">
            <a:off x="2503696" y="942812"/>
            <a:ext cx="0" cy="4678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 rot="-5400000">
            <a:off x="1710739" y="3139119"/>
            <a:ext cx="11001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de-DE" altLang="de-DE" sz="1400">
                <a:latin typeface="Arial" panose="020B0604020202020204" pitchFamily="34" charset="0"/>
              </a:rPr>
              <a:t>Fähigkeiten</a:t>
            </a:r>
          </a:p>
        </p:txBody>
      </p:sp>
      <p:sp>
        <p:nvSpPr>
          <p:cNvPr id="30" name="Line 8"/>
          <p:cNvSpPr>
            <a:spLocks noChangeShapeType="1"/>
          </p:cNvSpPr>
          <p:nvPr/>
        </p:nvSpPr>
        <p:spPr bwMode="auto">
          <a:xfrm>
            <a:off x="2503696" y="5618000"/>
            <a:ext cx="6840537" cy="79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7"/>
          <p:cNvSpPr>
            <a:spLocks noChangeArrowheads="1"/>
          </p:cNvSpPr>
          <p:nvPr/>
        </p:nvSpPr>
        <p:spPr bwMode="auto">
          <a:xfrm>
            <a:off x="5827921" y="5716425"/>
            <a:ext cx="12684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de-DE" altLang="de-DE" sz="1400">
                <a:latin typeface="Arial" panose="020B0604020202020204" pitchFamily="34" charset="0"/>
              </a:rPr>
              <a:t>Möglichkeiten</a:t>
            </a:r>
          </a:p>
        </p:txBody>
      </p:sp>
      <p:grpSp>
        <p:nvGrpSpPr>
          <p:cNvPr id="32" name="Gruppieren 31"/>
          <p:cNvGrpSpPr>
            <a:grpSpLocks/>
          </p:cNvGrpSpPr>
          <p:nvPr/>
        </p:nvGrpSpPr>
        <p:grpSpPr bwMode="auto">
          <a:xfrm>
            <a:off x="2498933" y="1717570"/>
            <a:ext cx="1666875" cy="3879726"/>
            <a:chOff x="714014" y="2394368"/>
            <a:chExt cx="1666801" cy="3878613"/>
          </a:xfrm>
        </p:grpSpPr>
        <p:sp>
          <p:nvSpPr>
            <p:cNvPr id="33" name="Gleichschenkliges Dreieck 32"/>
            <p:cNvSpPr/>
            <p:nvPr/>
          </p:nvSpPr>
          <p:spPr>
            <a:xfrm>
              <a:off x="714014" y="5265270"/>
              <a:ext cx="1666801" cy="1007711"/>
            </a:xfrm>
            <a:prstGeom prst="triangle">
              <a:avLst>
                <a:gd name="adj" fmla="val 100000"/>
              </a:avLst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Ins="90000" bIns="46800" anchor="ctr" anchorCtr="1"/>
            <a:lstStyle/>
            <a:p>
              <a:pPr algn="r">
                <a:defRPr/>
              </a:pPr>
              <a:r>
                <a:rPr lang="de-DE" sz="1200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B</a:t>
              </a:r>
            </a:p>
            <a:p>
              <a:pPr algn="r">
                <a:defRPr/>
              </a:pPr>
              <a:r>
                <a:rPr lang="de-DE" sz="1200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I</a:t>
              </a:r>
            </a:p>
            <a:p>
              <a:pPr algn="r">
                <a:defRPr/>
              </a:pPr>
              <a:r>
                <a:rPr lang="de-DE" sz="1200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B</a:t>
              </a:r>
            </a:p>
            <a:p>
              <a:pPr algn="r">
                <a:defRPr/>
              </a:pPr>
              <a:r>
                <a:rPr lang="de-DE" sz="12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P</a:t>
              </a:r>
              <a:endParaRPr lang="de-DE" sz="1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  <p:sp>
          <p:nvSpPr>
            <p:cNvPr id="34" name="Textfeld 33"/>
            <p:cNvSpPr txBox="1"/>
            <p:nvPr/>
          </p:nvSpPr>
          <p:spPr>
            <a:xfrm>
              <a:off x="1808558" y="2394368"/>
              <a:ext cx="369315" cy="2871116"/>
            </a:xfrm>
            <a:prstGeom prst="rect">
              <a:avLst/>
            </a:prstGeom>
            <a:noFill/>
          </p:spPr>
          <p:txBody>
            <a:bodyPr vert="vert270" wrap="none">
              <a:spAutoFit/>
            </a:bodyPr>
            <a:lstStyle/>
            <a:p>
              <a:pPr>
                <a:defRPr/>
              </a:pPr>
              <a:r>
                <a:rPr lang="de-DE" sz="1200" dirty="0">
                  <a:latin typeface="Arial" panose="020B0604020202020204" pitchFamily="34" charset="0"/>
                  <a:cs typeface="Arial" panose="020B0604020202020204" pitchFamily="34" charset="0"/>
                </a:rPr>
                <a:t>24  </a:t>
              </a:r>
              <a:r>
                <a:rPr lang="de-D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Monate Berufsbildungsbereich </a:t>
              </a:r>
              <a:r>
                <a:rPr lang="de-DE" sz="1200" dirty="0">
                  <a:latin typeface="Arial" panose="020B0604020202020204" pitchFamily="34" charset="0"/>
                  <a:cs typeface="Arial" panose="020B0604020202020204" pitchFamily="34" charset="0"/>
                </a:rPr>
                <a:t>(BBB)</a:t>
              </a:r>
            </a:p>
          </p:txBody>
        </p:sp>
      </p:grpSp>
      <p:grpSp>
        <p:nvGrpSpPr>
          <p:cNvPr id="35" name="Gruppieren 34"/>
          <p:cNvGrpSpPr>
            <a:grpSpLocks/>
          </p:cNvGrpSpPr>
          <p:nvPr/>
        </p:nvGrpSpPr>
        <p:grpSpPr bwMode="auto">
          <a:xfrm>
            <a:off x="2498933" y="3028787"/>
            <a:ext cx="839788" cy="2595563"/>
            <a:chOff x="714013" y="3705087"/>
            <a:chExt cx="840899" cy="2594913"/>
          </a:xfrm>
        </p:grpSpPr>
        <p:sp>
          <p:nvSpPr>
            <p:cNvPr id="36" name="Textfeld 35"/>
            <p:cNvSpPr txBox="1"/>
            <p:nvPr/>
          </p:nvSpPr>
          <p:spPr>
            <a:xfrm>
              <a:off x="949796" y="3705087"/>
              <a:ext cx="369332" cy="2060821"/>
            </a:xfrm>
            <a:prstGeom prst="rect">
              <a:avLst/>
            </a:prstGeom>
            <a:noFill/>
          </p:spPr>
          <p:txBody>
            <a:bodyPr vert="vert270" wrap="none">
              <a:spAutoFit/>
            </a:bodyPr>
            <a:lstStyle/>
            <a:p>
              <a:pPr>
                <a:defRPr/>
              </a:pPr>
              <a:r>
                <a:rPr lang="de-DE" sz="1200" dirty="0">
                  <a:latin typeface="Arial" panose="020B0604020202020204" pitchFamily="34" charset="0"/>
                  <a:cs typeface="Arial" panose="020B0604020202020204" pitchFamily="34" charset="0"/>
                </a:rPr>
                <a:t>3 Monate Eingangsverfahren</a:t>
              </a:r>
            </a:p>
          </p:txBody>
        </p:sp>
        <p:sp>
          <p:nvSpPr>
            <p:cNvPr id="37" name="Gleichschenkliges Dreieck 36"/>
            <p:cNvSpPr/>
            <p:nvPr/>
          </p:nvSpPr>
          <p:spPr>
            <a:xfrm>
              <a:off x="714013" y="5779430"/>
              <a:ext cx="840899" cy="520570"/>
            </a:xfrm>
            <a:prstGeom prst="triangle">
              <a:avLst>
                <a:gd name="adj" fmla="val 100000"/>
              </a:avLst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Ins="90000" bIns="46800" anchor="ctr" anchorCtr="1"/>
            <a:lstStyle/>
            <a:p>
              <a:pPr algn="r">
                <a:defRPr/>
              </a:pPr>
              <a:endParaRPr lang="de-DE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38" name="Line 8"/>
          <p:cNvSpPr>
            <a:spLocks noChangeShapeType="1"/>
          </p:cNvSpPr>
          <p:nvPr/>
        </p:nvSpPr>
        <p:spPr bwMode="auto">
          <a:xfrm flipV="1">
            <a:off x="2498933" y="1461925"/>
            <a:ext cx="6708775" cy="41624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" name="Rechteck 38"/>
          <p:cNvSpPr/>
          <p:nvPr/>
        </p:nvSpPr>
        <p:spPr>
          <a:xfrm>
            <a:off x="2000074" y="4480754"/>
            <a:ext cx="498497" cy="1575269"/>
          </a:xfrm>
          <a:prstGeom prst="rect">
            <a:avLst/>
          </a:prstGeom>
          <a:solidFill>
            <a:schemeClr val="accent1">
              <a:alpha val="25000"/>
            </a:schemeClr>
          </a:solidFill>
          <a:ln w="63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de-D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DIA-AM</a:t>
            </a:r>
          </a:p>
        </p:txBody>
      </p:sp>
      <p:sp>
        <p:nvSpPr>
          <p:cNvPr id="40" name="Nach oben gebogener Pfeil 39"/>
          <p:cNvSpPr/>
          <p:nvPr/>
        </p:nvSpPr>
        <p:spPr>
          <a:xfrm>
            <a:off x="2413208" y="5489412"/>
            <a:ext cx="690563" cy="400050"/>
          </a:xfrm>
          <a:prstGeom prst="bentUpArrow">
            <a:avLst/>
          </a:prstGeom>
          <a:solidFill>
            <a:schemeClr val="tx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41" name="Nach oben gebogener Pfeil 40"/>
          <p:cNvSpPr/>
          <p:nvPr/>
        </p:nvSpPr>
        <p:spPr>
          <a:xfrm>
            <a:off x="2419558" y="5489412"/>
            <a:ext cx="3408363" cy="540000"/>
          </a:xfrm>
          <a:prstGeom prst="bentUpArrow">
            <a:avLst/>
          </a:prstGeom>
          <a:solidFill>
            <a:schemeClr val="tx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42" name="Line 8"/>
          <p:cNvSpPr>
            <a:spLocks noChangeShapeType="1"/>
          </p:cNvSpPr>
          <p:nvPr/>
        </p:nvSpPr>
        <p:spPr bwMode="auto">
          <a:xfrm flipV="1">
            <a:off x="2561428" y="1397343"/>
            <a:ext cx="6674675" cy="4210338"/>
          </a:xfrm>
          <a:prstGeom prst="line">
            <a:avLst/>
          </a:prstGeom>
          <a:noFill/>
          <a:ln w="2540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43" name="Text Box 75"/>
          <p:cNvSpPr txBox="1">
            <a:spLocks noChangeArrowheads="1"/>
          </p:cNvSpPr>
          <p:nvPr/>
        </p:nvSpPr>
        <p:spPr bwMode="auto">
          <a:xfrm rot="-1984077">
            <a:off x="4688096" y="3500275"/>
            <a:ext cx="1746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44" name="Text Box 76"/>
          <p:cNvSpPr txBox="1">
            <a:spLocks noChangeArrowheads="1"/>
          </p:cNvSpPr>
          <p:nvPr/>
        </p:nvSpPr>
        <p:spPr bwMode="auto">
          <a:xfrm rot="-1929334">
            <a:off x="2321251" y="3474484"/>
            <a:ext cx="657593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b="1" dirty="0" smtClean="0">
                <a:sym typeface="Wingdings" panose="05000000000000000000" pitchFamily="2" charset="2"/>
              </a:rPr>
              <a:t>                                           Förderung über LVR Budget für Arbeit  / Ausbildung möglich                </a:t>
            </a:r>
            <a:endParaRPr lang="de-DE" altLang="de-DE" sz="1200" b="1" dirty="0">
              <a:sym typeface="Wingdings" panose="05000000000000000000" pitchFamily="2" charset="2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9578715" y="1250901"/>
            <a:ext cx="2428406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</a:rPr>
              <a:t>AfA = Agentur für Arbeit</a:t>
            </a:r>
          </a:p>
          <a:p>
            <a:pPr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</a:rPr>
              <a:t>BBW = Berufsbildungswerk</a:t>
            </a:r>
          </a:p>
          <a:p>
            <a:pPr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</a:rPr>
              <a:t>BIBP= Betriebsintegrierter Berufsbildungsplatz</a:t>
            </a:r>
          </a:p>
          <a:p>
            <a:pPr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</a:rPr>
              <a:t>BIAP = Betriebsintegrierte Arbeitsplätze</a:t>
            </a:r>
          </a:p>
          <a:p>
            <a:pPr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</a:rPr>
              <a:t>BvB = Berufsvorbereitende Bildungsmaßnahme</a:t>
            </a:r>
          </a:p>
          <a:p>
            <a:pPr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</a:rPr>
              <a:t>DIA-AM = Diagnose der Arbeitsmarktfähigkeit</a:t>
            </a:r>
          </a:p>
          <a:p>
            <a:pPr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</a:rPr>
              <a:t>HS = Hauptschule z.B. Christophorus-Schule </a:t>
            </a:r>
          </a:p>
          <a:p>
            <a:pPr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</a:rPr>
              <a:t>LVR = Landschaftsverband Rheinland</a:t>
            </a:r>
            <a:endParaRPr lang="de-DE" altLang="de-DE" sz="14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52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1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7" grpId="0" animBg="1"/>
      <p:bldP spid="18" grpId="0" animBg="1"/>
      <p:bldP spid="23" grpId="0" animBg="1"/>
      <p:bldP spid="25" grpId="0" animBg="1"/>
      <p:bldP spid="26" grpId="0" animBg="1"/>
      <p:bldP spid="27" grpId="0" animBg="1"/>
      <p:bldP spid="28" grpId="0" animBg="1"/>
      <p:bldP spid="29" grpId="0"/>
      <p:bldP spid="30" grpId="0" animBg="1"/>
      <p:bldP spid="31" grpId="0"/>
      <p:bldP spid="38" grpId="0" animBg="1"/>
      <p:bldP spid="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204686"/>
            <a:ext cx="9144000" cy="1175657"/>
          </a:xfrm>
        </p:spPr>
        <p:txBody>
          <a:bodyPr>
            <a:normAutofit/>
          </a:bodyPr>
          <a:lstStyle/>
          <a:p>
            <a:r>
              <a:rPr lang="de-DE" sz="4400" dirty="0" smtClean="0"/>
              <a:t> </a:t>
            </a:r>
            <a:endParaRPr lang="de-DE" sz="4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47372" y="1204686"/>
            <a:ext cx="9144000" cy="4873171"/>
          </a:xfrm>
        </p:spPr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endParaRPr lang="de-DE" sz="3200" b="1" dirty="0" smtClean="0">
              <a:solidFill>
                <a:srgbClr val="0070C0"/>
              </a:solidFill>
            </a:endParaRPr>
          </a:p>
          <a:p>
            <a:r>
              <a:rPr lang="de-DE" sz="3200" b="1" dirty="0" smtClean="0">
                <a:solidFill>
                  <a:srgbClr val="0070C0"/>
                </a:solidFill>
              </a:rPr>
              <a:t> </a:t>
            </a:r>
          </a:p>
          <a:p>
            <a:endParaRPr lang="de-DE" b="1" dirty="0">
              <a:solidFill>
                <a:srgbClr val="0070C0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13" y="200826"/>
            <a:ext cx="3293377" cy="786145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2783" y="85956"/>
            <a:ext cx="2987899" cy="951816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7781" y="5924550"/>
            <a:ext cx="9572625" cy="933450"/>
          </a:xfrm>
          <a:prstGeom prst="rect">
            <a:avLst/>
          </a:prstGeom>
        </p:spPr>
      </p:pic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423145"/>
              </p:ext>
            </p:extLst>
          </p:nvPr>
        </p:nvGraphicFramePr>
        <p:xfrm>
          <a:off x="449704" y="1255485"/>
          <a:ext cx="11122702" cy="41364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1351"/>
                <a:gridCol w="5561351"/>
              </a:tblGrid>
              <a:tr h="7531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4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WfbM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Allgemeiner Arbeitsmarkt</a:t>
                      </a:r>
                      <a:endParaRPr lang="de-DE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07417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Einrichtung zur beruflichen Rehabilitation auch mit Vermittlungsauftrag auf den allgemeinen Arbeitsmarkt.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Kein Arbeitsvertrag –  Arbeitslohn erfolgt nach gesetzl. Vorgaben und individueller Leistungsbewertung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Beschäftigte beziehen </a:t>
                      </a:r>
                      <a:r>
                        <a:rPr lang="de-DE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Grundsicherung</a:t>
                      </a:r>
                      <a:endParaRPr lang="de-DE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Arbeitsvertrag mit tariflichen Gehalt, evtl. Förderung über das Budget für Arbeit für den Arbeitgeber.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Bei angelernter einfacher Tätigkeit ist der </a:t>
                      </a:r>
                      <a:r>
                        <a:rPr lang="de-DE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Mindestlohn</a:t>
                      </a: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der Richtwert. </a:t>
                      </a:r>
                    </a:p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7656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204686"/>
            <a:ext cx="9144000" cy="4206763"/>
          </a:xfrm>
        </p:spPr>
        <p:txBody>
          <a:bodyPr>
            <a:normAutofit/>
          </a:bodyPr>
          <a:lstStyle/>
          <a:p>
            <a:r>
              <a:rPr lang="de-DE" sz="4400" dirty="0" smtClean="0"/>
              <a:t> </a:t>
            </a:r>
            <a:endParaRPr lang="de-DE" sz="4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47372" y="1204686"/>
            <a:ext cx="9144000" cy="4873171"/>
          </a:xfrm>
        </p:spPr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endParaRPr lang="de-DE" sz="3200" b="1" dirty="0" smtClean="0">
              <a:solidFill>
                <a:srgbClr val="0070C0"/>
              </a:solidFill>
            </a:endParaRPr>
          </a:p>
          <a:p>
            <a:r>
              <a:rPr lang="de-DE" sz="3200" b="1" dirty="0" smtClean="0">
                <a:solidFill>
                  <a:srgbClr val="0070C0"/>
                </a:solidFill>
              </a:rPr>
              <a:t> </a:t>
            </a:r>
          </a:p>
          <a:p>
            <a:endParaRPr lang="de-DE" b="1" dirty="0">
              <a:solidFill>
                <a:srgbClr val="0070C0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13" y="200826"/>
            <a:ext cx="3293377" cy="786145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2783" y="85956"/>
            <a:ext cx="2987899" cy="951816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7781" y="5924550"/>
            <a:ext cx="9572625" cy="933450"/>
          </a:xfrm>
          <a:prstGeom prst="rect">
            <a:avLst/>
          </a:prstGeom>
        </p:spPr>
      </p:pic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849160"/>
              </p:ext>
            </p:extLst>
          </p:nvPr>
        </p:nvGraphicFramePr>
        <p:xfrm>
          <a:off x="644576" y="1204685"/>
          <a:ext cx="10766106" cy="4651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3053"/>
                <a:gridCol w="5383053"/>
              </a:tblGrid>
              <a:tr h="994170">
                <a:tc>
                  <a:txBody>
                    <a:bodyPr/>
                    <a:lstStyle/>
                    <a:p>
                      <a:pPr algn="ctr"/>
                      <a:endParaRPr lang="de-DE" dirty="0" smtClean="0"/>
                    </a:p>
                    <a:p>
                      <a:pPr algn="ctr"/>
                      <a:r>
                        <a:rPr lang="de-DE" sz="4000" dirty="0" smtClean="0">
                          <a:solidFill>
                            <a:schemeClr val="tx1"/>
                          </a:solidFill>
                        </a:rPr>
                        <a:t>WfbM</a:t>
                      </a:r>
                      <a:endParaRPr lang="de-DE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 smtClean="0"/>
                    </a:p>
                    <a:p>
                      <a:pPr algn="ctr"/>
                      <a:r>
                        <a:rPr lang="de-DE" sz="3600" dirty="0" smtClean="0">
                          <a:solidFill>
                            <a:schemeClr val="tx1"/>
                          </a:solidFill>
                        </a:rPr>
                        <a:t>Allgemeiner Arbeitsmarkt</a:t>
                      </a:r>
                      <a:endParaRPr lang="de-DE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2738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Fahrdienst zur WfbM oder Jobticket für ÖPNV und warmes Mittagessen werden</a:t>
                      </a:r>
                      <a:r>
                        <a:rPr lang="de-DE" sz="24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gestellt.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psychosoziale Betreuung durch Gruppenleiter, sozialen Dienst, Therapieangebote, Angebote zur beruflichen </a:t>
                      </a: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Weiterbildung</a:t>
                      </a:r>
                      <a:endParaRPr lang="de-DE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Angebote zur Freizeitgestaltung, Ferienfreizeiten.</a:t>
                      </a:r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Arbeitsort muss selbständig auf eigene Kosten erreicht werden.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Essen muss selber beschafft und vom Lohn bezahlt werden.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Therapien müssen neben der Arbeit organisiert und absolviert werden.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Freizeitgestaltung erfolgt in eigener Verantwortung </a:t>
                      </a:r>
                    </a:p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9462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204686"/>
            <a:ext cx="9144000" cy="1175657"/>
          </a:xfrm>
        </p:spPr>
        <p:txBody>
          <a:bodyPr>
            <a:normAutofit/>
          </a:bodyPr>
          <a:lstStyle/>
          <a:p>
            <a:r>
              <a:rPr lang="de-DE" sz="4400" dirty="0" smtClean="0"/>
              <a:t> </a:t>
            </a:r>
            <a:endParaRPr lang="de-DE" sz="4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47372" y="1204686"/>
            <a:ext cx="9144000" cy="4873171"/>
          </a:xfrm>
        </p:spPr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endParaRPr lang="de-DE" sz="3200" b="1" dirty="0" smtClean="0">
              <a:solidFill>
                <a:srgbClr val="0070C0"/>
              </a:solidFill>
            </a:endParaRPr>
          </a:p>
          <a:p>
            <a:r>
              <a:rPr lang="de-DE" sz="3200" b="1" dirty="0" smtClean="0">
                <a:solidFill>
                  <a:srgbClr val="0070C0"/>
                </a:solidFill>
              </a:rPr>
              <a:t> </a:t>
            </a:r>
          </a:p>
          <a:p>
            <a:endParaRPr lang="de-DE" b="1" dirty="0">
              <a:solidFill>
                <a:srgbClr val="0070C0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13" y="200826"/>
            <a:ext cx="3293377" cy="786145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2783" y="85956"/>
            <a:ext cx="2987899" cy="951816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7781" y="5924550"/>
            <a:ext cx="9572625" cy="933450"/>
          </a:xfrm>
          <a:prstGeom prst="rect">
            <a:avLst/>
          </a:prstGeom>
        </p:spPr>
      </p:pic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848108"/>
              </p:ext>
            </p:extLst>
          </p:nvPr>
        </p:nvGraphicFramePr>
        <p:xfrm>
          <a:off x="1019331" y="912858"/>
          <a:ext cx="100584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/>
                <a:gridCol w="5029200"/>
              </a:tblGrid>
              <a:tr h="624466">
                <a:tc>
                  <a:txBody>
                    <a:bodyPr/>
                    <a:lstStyle/>
                    <a:p>
                      <a:pPr algn="ctr"/>
                      <a:r>
                        <a:rPr lang="de-DE" sz="3600" dirty="0" smtClean="0">
                          <a:solidFill>
                            <a:schemeClr val="tx1"/>
                          </a:solidFill>
                        </a:rPr>
                        <a:t>WfbM</a:t>
                      </a:r>
                      <a:endParaRPr lang="de-DE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200" dirty="0" smtClean="0">
                          <a:solidFill>
                            <a:schemeClr val="tx1"/>
                          </a:solidFill>
                        </a:rPr>
                        <a:t>Allgemeiner Arbeitsmarkt</a:t>
                      </a:r>
                      <a:endParaRPr lang="de-DE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126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Werkstattlohn wie Taschengeld. Umlage des erwirtschafteten Geldes aller WfbM Mitarbeiter</a:t>
                      </a:r>
                      <a:endParaRPr lang="de-DE" sz="240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Hoher </a:t>
                      </a:r>
                      <a:r>
                        <a:rPr lang="de-DE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Rentenbeitrag: 80% des durchschnittlichen Monatslohns </a:t>
                      </a: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D. als Bemessungsgrundlage für </a:t>
                      </a: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Rentenbeitrag</a:t>
                      </a:r>
                      <a:endParaRPr lang="de-DE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Nach 20 Jahren WfbM-Zugehörigkeit kann volle </a:t>
                      </a:r>
                      <a:r>
                        <a:rPr lang="de-DE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Erwerbsminderungsrente</a:t>
                      </a: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beantragt werden. </a:t>
                      </a:r>
                    </a:p>
                    <a:p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Arbeitslohn muss für alle Bereiche des Lebens verwendet werden. (Wohnen, Essen, Freizeit, ÖPNV) evtl. müssen Zuzahlungen zu Bewo - Stunden geleistet werden, sofern diese in Anspruch genommen werden.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Rentenbeitrag gemäß Lohn und entsprechende Altersrente.</a:t>
                      </a:r>
                    </a:p>
                    <a:p>
                      <a:endParaRPr lang="de-DE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1019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204686"/>
            <a:ext cx="9144000" cy="1175657"/>
          </a:xfrm>
        </p:spPr>
        <p:txBody>
          <a:bodyPr>
            <a:normAutofit/>
          </a:bodyPr>
          <a:lstStyle/>
          <a:p>
            <a:r>
              <a:rPr lang="de-DE" sz="4400" dirty="0" smtClean="0"/>
              <a:t> </a:t>
            </a:r>
            <a:endParaRPr lang="de-DE" sz="4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47372" y="1204686"/>
            <a:ext cx="9144000" cy="4873171"/>
          </a:xfrm>
        </p:spPr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endParaRPr lang="de-DE" sz="3200" b="1" dirty="0" smtClean="0">
              <a:solidFill>
                <a:srgbClr val="0070C0"/>
              </a:solidFill>
            </a:endParaRPr>
          </a:p>
          <a:p>
            <a:r>
              <a:rPr lang="de-DE" sz="3200" b="1" dirty="0" smtClean="0">
                <a:solidFill>
                  <a:srgbClr val="0070C0"/>
                </a:solidFill>
              </a:rPr>
              <a:t> </a:t>
            </a:r>
          </a:p>
          <a:p>
            <a:endParaRPr lang="de-DE" b="1" dirty="0">
              <a:solidFill>
                <a:srgbClr val="0070C0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13" y="200826"/>
            <a:ext cx="3293377" cy="786145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2783" y="85956"/>
            <a:ext cx="2987899" cy="951816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7781" y="5924550"/>
            <a:ext cx="9572625" cy="933450"/>
          </a:xfrm>
          <a:prstGeom prst="rect">
            <a:avLst/>
          </a:prstGeom>
        </p:spPr>
      </p:pic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556427"/>
              </p:ext>
            </p:extLst>
          </p:nvPr>
        </p:nvGraphicFramePr>
        <p:xfrm>
          <a:off x="794479" y="1153886"/>
          <a:ext cx="10463133" cy="49956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63133"/>
              </a:tblGrid>
              <a:tr h="880854">
                <a:tc>
                  <a:txBody>
                    <a:bodyPr/>
                    <a:lstStyle/>
                    <a:p>
                      <a:pPr algn="ctr"/>
                      <a:r>
                        <a:rPr lang="de-DE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Übergang in Arbeit nach Schulentlassung</a:t>
                      </a:r>
                      <a:endParaRPr lang="de-DE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72095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Bei direktem Übergang in Arbeit ist eine Förderung der Arbeitsstelle über das LVR -</a:t>
                      </a:r>
                      <a:r>
                        <a:rPr lang="de-DE" sz="24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 für Arbeit </a:t>
                      </a: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möglich.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IFD vermittelt, erstellt </a:t>
                      </a: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eine FDS </a:t>
                      </a: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 </a:t>
                      </a: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 Höhe </a:t>
                      </a: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der Förderung wird festgestellt. (Lohnkostenzuschuss an den Arbeitgeber zwischen 50 – 75%)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Günstig: Langzeitpraktikum im einstellungsbereiten Betrieb vor der Schulentlassung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SB-Ausweis muss vorhanden sein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 „wesentliche Behinderung“ muss festgestellt </a:t>
                      </a: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werden (Durch LVR)</a:t>
                      </a:r>
                      <a:endParaRPr lang="de-DE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Falls Arbeitsverhältnis scheitert, Übergang in WfbM gesetzlich </a:t>
                      </a: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garantiert</a:t>
                      </a:r>
                      <a:endParaRPr lang="de-DE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de-DE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212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204686"/>
            <a:ext cx="9144000" cy="1175657"/>
          </a:xfrm>
        </p:spPr>
        <p:txBody>
          <a:bodyPr>
            <a:normAutofit/>
          </a:bodyPr>
          <a:lstStyle/>
          <a:p>
            <a:r>
              <a:rPr lang="de-DE" sz="4400" dirty="0" smtClean="0"/>
              <a:t> </a:t>
            </a:r>
            <a:endParaRPr lang="de-DE" sz="4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47372" y="1204686"/>
            <a:ext cx="9144000" cy="4873171"/>
          </a:xfrm>
        </p:spPr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endParaRPr lang="de-DE" sz="3200" b="1" dirty="0" smtClean="0">
              <a:solidFill>
                <a:srgbClr val="0070C0"/>
              </a:solidFill>
            </a:endParaRPr>
          </a:p>
          <a:p>
            <a:r>
              <a:rPr lang="de-DE" sz="3200" b="1" dirty="0" smtClean="0">
                <a:solidFill>
                  <a:srgbClr val="0070C0"/>
                </a:solidFill>
              </a:rPr>
              <a:t> </a:t>
            </a:r>
          </a:p>
          <a:p>
            <a:endParaRPr lang="de-DE" b="1" dirty="0">
              <a:solidFill>
                <a:srgbClr val="0070C0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13" y="200826"/>
            <a:ext cx="3293377" cy="786145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2783" y="85956"/>
            <a:ext cx="2987899" cy="951816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7781" y="5924550"/>
            <a:ext cx="9572625" cy="933450"/>
          </a:xfrm>
          <a:prstGeom prst="rect">
            <a:avLst/>
          </a:prstGeom>
        </p:spPr>
      </p:pic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50899"/>
              </p:ext>
            </p:extLst>
          </p:nvPr>
        </p:nvGraphicFramePr>
        <p:xfrm>
          <a:off x="854439" y="1153884"/>
          <a:ext cx="10388184" cy="4603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88184"/>
              </a:tblGrid>
              <a:tr h="822559">
                <a:tc>
                  <a:txBody>
                    <a:bodyPr/>
                    <a:lstStyle/>
                    <a:p>
                      <a:pPr algn="ctr"/>
                      <a:r>
                        <a:rPr lang="de-DE" sz="4000" dirty="0" smtClean="0">
                          <a:solidFill>
                            <a:schemeClr val="tx1"/>
                          </a:solidFill>
                        </a:rPr>
                        <a:t>Alternativen</a:t>
                      </a:r>
                      <a:endParaRPr lang="de-DE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8119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BiAp über </a:t>
                      </a:r>
                      <a:r>
                        <a:rPr lang="de-DE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alternative Leistungsanbieter </a:t>
                      </a: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wie Projekt Router, https://projekt-router.org/das-routerprinzip.html, Gold Krämer Stiftung, Inklusion e. V. </a:t>
                      </a: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möglich</a:t>
                      </a:r>
                      <a:endParaRPr lang="de-DE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LVR-Budget </a:t>
                      </a:r>
                      <a:r>
                        <a:rPr lang="de-DE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für Ausbildung </a:t>
                      </a: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seit 2020 ist auch eine Förderung aus dem Arbeitsbereich einer WfbM in Ausbildung </a:t>
                      </a: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möglich</a:t>
                      </a:r>
                      <a:endParaRPr lang="de-DE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Fachpraktikerausbildung</a:t>
                      </a: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(theoriereduziert) betrieblich oder trägergestützt </a:t>
                      </a:r>
                      <a:r>
                        <a:rPr lang="de-DE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möglich, Informationen bei der IHK,</a:t>
                      </a:r>
                      <a:r>
                        <a:rPr lang="de-DE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zuständige Fachberaterin: Frau </a:t>
                      </a:r>
                      <a:r>
                        <a:rPr lang="de-DE" sz="2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Kaleta</a:t>
                      </a:r>
                      <a:r>
                        <a:rPr lang="de-DE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de-DE" sz="2400" dirty="0" smtClean="0"/>
                        <a:t>0221 1640-6050, karoline.kaleta@koeln.ihk.de</a:t>
                      </a:r>
                      <a:endParaRPr lang="de-DE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2702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739</Words>
  <Application>Microsoft Office PowerPoint</Application>
  <PresentationFormat>Breitbild</PresentationFormat>
  <Paragraphs>169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Office Theme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Bianca Feldmann</dc:creator>
  <cp:lastModifiedBy>Bianca Feldmann</cp:lastModifiedBy>
  <cp:revision>13</cp:revision>
  <dcterms:created xsi:type="dcterms:W3CDTF">2021-09-23T14:46:33Z</dcterms:created>
  <dcterms:modified xsi:type="dcterms:W3CDTF">2021-09-29T08:45:32Z</dcterms:modified>
</cp:coreProperties>
</file>