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1"/>
    <p:restoredTop sz="96327"/>
  </p:normalViewPr>
  <p:slideViewPr>
    <p:cSldViewPr snapToGrid="0" snapToObjects="1">
      <p:cViewPr varScale="1">
        <p:scale>
          <a:sx n="72" d="100"/>
          <a:sy n="72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ABEF73-3651-724F-877A-BD33DC3DE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de-DE" sz="6000" dirty="0" err="1">
                <a:solidFill>
                  <a:srgbClr val="FFFFFF"/>
                </a:solidFill>
              </a:rPr>
              <a:t>schul.cloud</a:t>
            </a:r>
            <a:endParaRPr lang="de-DE" sz="6000" dirty="0">
              <a:solidFill>
                <a:srgbClr val="FFFFF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126F03-238E-FD42-ADA1-21F507D3E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Die Info-App der Paul-Kraemer-Schule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Blume enthält.&#10;&#10;Automatisch generierte Beschreibung">
            <a:extLst>
              <a:ext uri="{FF2B5EF4-FFF2-40B4-BE49-F238E27FC236}">
                <a16:creationId xmlns:a16="http://schemas.microsoft.com/office/drawing/2014/main" id="{E565285C-C1B2-1448-81E4-3CE5E354DB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58567" y="5148196"/>
            <a:ext cx="1222067" cy="1309726"/>
          </a:xfrm>
          <a:prstGeom prst="rect">
            <a:avLst/>
          </a:prstGeom>
        </p:spPr>
      </p:pic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3ECA1EF-14C6-514A-8D7F-5B73717C2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105" y="423577"/>
            <a:ext cx="3971594" cy="22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2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D636CF-8FE9-AD42-A785-E9B21D0E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Schritt 7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1CCC15C-0361-1C4D-9FA1-C9F72E51B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597" y="985163"/>
            <a:ext cx="2858513" cy="482913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B2207-6492-4149-B9BD-E867F332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Akzeptieren</a:t>
            </a:r>
            <a:r>
              <a:rPr lang="en-US" sz="2800" dirty="0">
                <a:solidFill>
                  <a:srgbClr val="FFFFFF"/>
                </a:solidFill>
              </a:rPr>
              <a:t> Sie die </a:t>
            </a:r>
            <a:r>
              <a:rPr lang="en-US" sz="2800" dirty="0" err="1">
                <a:solidFill>
                  <a:srgbClr val="FFFFFF"/>
                </a:solidFill>
              </a:rPr>
              <a:t>Nutzungsbedingungen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024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D636CF-8FE9-AD42-A785-E9B21D0E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Schritt 8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1CCC15C-0361-1C4D-9FA1-C9F72E51B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458" y="839244"/>
            <a:ext cx="4129409" cy="481392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B2207-6492-4149-B9BD-E867F332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Sie </a:t>
            </a:r>
            <a:r>
              <a:rPr lang="en-US" sz="2800" dirty="0" err="1">
                <a:solidFill>
                  <a:srgbClr val="FFFFFF"/>
                </a:solidFill>
              </a:rPr>
              <a:t>werden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jetzt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nach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Ihrer</a:t>
            </a:r>
            <a:r>
              <a:rPr lang="en-US" sz="2800" dirty="0">
                <a:solidFill>
                  <a:srgbClr val="FFFFFF"/>
                </a:solidFill>
              </a:rPr>
              <a:t> Mail-</a:t>
            </a:r>
            <a:r>
              <a:rPr lang="en-US" sz="2800" dirty="0" err="1">
                <a:solidFill>
                  <a:srgbClr val="FFFFFF"/>
                </a:solidFill>
              </a:rPr>
              <a:t>Adresse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gefragt</a:t>
            </a:r>
            <a:r>
              <a:rPr lang="en-US" sz="2800" dirty="0">
                <a:solidFill>
                  <a:srgbClr val="FFFFFF"/>
                </a:solidFill>
              </a:rPr>
              <a:t>. Falls Sie </a:t>
            </a:r>
            <a:r>
              <a:rPr lang="en-US" sz="2800" dirty="0" err="1">
                <a:solidFill>
                  <a:srgbClr val="FFFFFF"/>
                </a:solidFill>
              </a:rPr>
              <a:t>keine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haben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geben</a:t>
            </a:r>
            <a:r>
              <a:rPr lang="en-US" sz="2800" dirty="0">
                <a:solidFill>
                  <a:srgbClr val="FFFFFF"/>
                </a:solidFill>
              </a:rPr>
              <a:t> Sie bitte </a:t>
            </a:r>
            <a:r>
              <a:rPr lang="en-US" sz="2800" dirty="0" err="1">
                <a:solidFill>
                  <a:srgbClr val="FFFFFF"/>
                </a:solidFill>
              </a:rPr>
              <a:t>eine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fiktive</a:t>
            </a:r>
            <a:r>
              <a:rPr lang="en-US" sz="2800" dirty="0">
                <a:solidFill>
                  <a:srgbClr val="FFFFFF"/>
                </a:solidFill>
              </a:rPr>
              <a:t> Mail-</a:t>
            </a:r>
            <a:r>
              <a:rPr lang="en-US" sz="2800" dirty="0" err="1">
                <a:solidFill>
                  <a:srgbClr val="FFFFFF"/>
                </a:solidFill>
              </a:rPr>
              <a:t>Adresse</a:t>
            </a:r>
            <a:r>
              <a:rPr lang="en-US" sz="2800" dirty="0">
                <a:solidFill>
                  <a:srgbClr val="FFFFFF"/>
                </a:solidFill>
              </a:rPr>
              <a:t> – </a:t>
            </a:r>
            <a:r>
              <a:rPr lang="en-US" sz="2800" dirty="0" err="1">
                <a:solidFill>
                  <a:srgbClr val="FFFFFF"/>
                </a:solidFill>
              </a:rPr>
              <a:t>z.B.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dd@eltern.de</a:t>
            </a:r>
            <a:r>
              <a:rPr lang="en-US" sz="2800" dirty="0">
                <a:solidFill>
                  <a:srgbClr val="FFFFFF"/>
                </a:solidFill>
              </a:rPr>
              <a:t> – an.</a:t>
            </a:r>
          </a:p>
        </p:txBody>
      </p:sp>
    </p:spTree>
    <p:extLst>
      <p:ext uri="{BB962C8B-B14F-4D97-AF65-F5344CB8AC3E}">
        <p14:creationId xmlns:p14="http://schemas.microsoft.com/office/powerpoint/2010/main" val="200825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D636CF-8FE9-AD42-A785-E9B21D0E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Schritt 9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1CCC15C-0361-1C4D-9FA1-C9F72E51B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906" y="1697679"/>
            <a:ext cx="4249962" cy="318747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B2207-6492-4149-B9BD-E867F332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Überlegen</a:t>
            </a:r>
            <a:r>
              <a:rPr lang="en-US" sz="2800" dirty="0">
                <a:solidFill>
                  <a:srgbClr val="FFFFFF"/>
                </a:solidFill>
              </a:rPr>
              <a:t> Sie </a:t>
            </a:r>
            <a:r>
              <a:rPr lang="en-US" sz="2800" dirty="0" err="1">
                <a:solidFill>
                  <a:srgbClr val="FFFFFF"/>
                </a:solidFill>
              </a:rPr>
              <a:t>sich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ein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Passwort</a:t>
            </a:r>
            <a:r>
              <a:rPr lang="en-US" sz="2800" dirty="0">
                <a:solidFill>
                  <a:srgbClr val="FFFFFF"/>
                </a:solidFill>
              </a:rPr>
              <a:t> und </a:t>
            </a:r>
            <a:r>
              <a:rPr lang="en-US" sz="2800" dirty="0" err="1">
                <a:solidFill>
                  <a:srgbClr val="FFFFFF"/>
                </a:solidFill>
              </a:rPr>
              <a:t>schreiben</a:t>
            </a:r>
            <a:r>
              <a:rPr lang="en-US" sz="2800" dirty="0">
                <a:solidFill>
                  <a:srgbClr val="FFFFFF"/>
                </a:solidFill>
              </a:rPr>
              <a:t> Sie dieses auf!</a:t>
            </a:r>
          </a:p>
        </p:txBody>
      </p:sp>
    </p:spTree>
    <p:extLst>
      <p:ext uri="{BB962C8B-B14F-4D97-AF65-F5344CB8AC3E}">
        <p14:creationId xmlns:p14="http://schemas.microsoft.com/office/powerpoint/2010/main" val="21425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D636CF-8FE9-AD42-A785-E9B21D0E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Schritt 10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1CCC15C-0361-1C4D-9FA1-C9F72E51B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484" y="1315233"/>
            <a:ext cx="4235532" cy="405452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B2207-6492-4149-B9BD-E867F332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Geben</a:t>
            </a:r>
            <a:r>
              <a:rPr lang="en-US" sz="2800" dirty="0">
                <a:solidFill>
                  <a:srgbClr val="FFFFFF"/>
                </a:solidFill>
              </a:rPr>
              <a:t> Sie das </a:t>
            </a:r>
            <a:r>
              <a:rPr lang="en-US" sz="2800" dirty="0" err="1">
                <a:solidFill>
                  <a:srgbClr val="FFFFFF"/>
                </a:solidFill>
              </a:rPr>
              <a:t>Passwort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ein</a:t>
            </a:r>
            <a:r>
              <a:rPr lang="en-US" sz="2800" dirty="0">
                <a:solidFill>
                  <a:srgbClr val="FFFFFF"/>
                </a:solidFill>
              </a:rPr>
              <a:t> und </a:t>
            </a:r>
            <a:r>
              <a:rPr lang="en-US" sz="2800" dirty="0" err="1">
                <a:solidFill>
                  <a:srgbClr val="FFFFFF"/>
                </a:solidFill>
              </a:rPr>
              <a:t>bestätigen</a:t>
            </a:r>
            <a:r>
              <a:rPr lang="en-US" sz="2800" dirty="0">
                <a:solidFill>
                  <a:srgbClr val="FFFFFF"/>
                </a:solidFill>
              </a:rPr>
              <a:t> Sie dies </a:t>
            </a:r>
            <a:r>
              <a:rPr lang="en-US" sz="2800" dirty="0" err="1">
                <a:solidFill>
                  <a:srgbClr val="FFFFFF"/>
                </a:solidFill>
              </a:rPr>
              <a:t>durch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eine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Wiederholung</a:t>
            </a:r>
            <a:r>
              <a:rPr lang="en-US" sz="2800" dirty="0">
                <a:solidFill>
                  <a:srgbClr val="FFFFFF"/>
                </a:solidFill>
              </a:rPr>
              <a:t> der </a:t>
            </a:r>
            <a:r>
              <a:rPr lang="en-US" sz="2800" dirty="0" err="1">
                <a:solidFill>
                  <a:srgbClr val="FFFFFF"/>
                </a:solidFill>
              </a:rPr>
              <a:t>Eingabe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8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D636CF-8FE9-AD42-A785-E9B21D0E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Schritt 11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1CCC15C-0361-1C4D-9FA1-C9F72E51B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484" y="1754172"/>
            <a:ext cx="4235532" cy="317664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B2207-6492-4149-B9BD-E867F332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Überlegen</a:t>
            </a:r>
            <a:r>
              <a:rPr lang="en-US" sz="2800" dirty="0">
                <a:solidFill>
                  <a:srgbClr val="FFFFFF"/>
                </a:solidFill>
              </a:rPr>
              <a:t> Sie </a:t>
            </a:r>
            <a:r>
              <a:rPr lang="en-US" sz="2800" dirty="0" err="1">
                <a:solidFill>
                  <a:srgbClr val="FFFFFF"/>
                </a:solidFill>
              </a:rPr>
              <a:t>sich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ein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zweites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Passwort</a:t>
            </a:r>
            <a:r>
              <a:rPr lang="en-US" sz="2800" dirty="0">
                <a:solidFill>
                  <a:srgbClr val="FFFFFF"/>
                </a:solidFill>
              </a:rPr>
              <a:t> (</a:t>
            </a:r>
            <a:r>
              <a:rPr lang="en-US" sz="2800" dirty="0" err="1">
                <a:solidFill>
                  <a:srgbClr val="FFFFFF"/>
                </a:solidFill>
              </a:rPr>
              <a:t>Verschlüsselungs-Kennwort</a:t>
            </a:r>
            <a:r>
              <a:rPr lang="en-US" sz="2800" dirty="0">
                <a:solidFill>
                  <a:srgbClr val="FFFFFF"/>
                </a:solidFill>
              </a:rPr>
              <a:t>) und </a:t>
            </a:r>
            <a:r>
              <a:rPr lang="en-US" sz="2800" dirty="0" err="1">
                <a:solidFill>
                  <a:srgbClr val="FFFFFF"/>
                </a:solidFill>
              </a:rPr>
              <a:t>schreiben</a:t>
            </a:r>
            <a:r>
              <a:rPr lang="en-US" sz="2800" dirty="0">
                <a:solidFill>
                  <a:srgbClr val="FFFFFF"/>
                </a:solidFill>
              </a:rPr>
              <a:t> Sie </a:t>
            </a:r>
            <a:r>
              <a:rPr lang="en-US" sz="2800" dirty="0" err="1">
                <a:solidFill>
                  <a:srgbClr val="FFFFFF"/>
                </a:solidFill>
              </a:rPr>
              <a:t>sich</a:t>
            </a:r>
            <a:r>
              <a:rPr lang="en-US" sz="2800" dirty="0">
                <a:solidFill>
                  <a:srgbClr val="FFFFFF"/>
                </a:solidFill>
              </a:rPr>
              <a:t> dies </a:t>
            </a:r>
            <a:r>
              <a:rPr lang="en-US" sz="2800" dirty="0" err="1">
                <a:solidFill>
                  <a:srgbClr val="FFFFFF"/>
                </a:solidFill>
              </a:rPr>
              <a:t>ebenfalls</a:t>
            </a:r>
            <a:r>
              <a:rPr lang="en-US" sz="2800" dirty="0">
                <a:solidFill>
                  <a:srgbClr val="FFFFFF"/>
                </a:solidFill>
              </a:rPr>
              <a:t> auf!</a:t>
            </a:r>
          </a:p>
        </p:txBody>
      </p:sp>
    </p:spTree>
    <p:extLst>
      <p:ext uri="{BB962C8B-B14F-4D97-AF65-F5344CB8AC3E}">
        <p14:creationId xmlns:p14="http://schemas.microsoft.com/office/powerpoint/2010/main" val="9794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D636CF-8FE9-AD42-A785-E9B21D0E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Schritt 12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1CCC15C-0361-1C4D-9FA1-C9F72E51B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748" y="1120821"/>
            <a:ext cx="3097375" cy="415917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B2207-6492-4149-B9BD-E867F332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Geben</a:t>
            </a:r>
            <a:r>
              <a:rPr lang="en-US" sz="2800" dirty="0">
                <a:solidFill>
                  <a:srgbClr val="FFFFFF"/>
                </a:solidFill>
              </a:rPr>
              <a:t> Sie das </a:t>
            </a:r>
            <a:r>
              <a:rPr lang="en-US" sz="2800" dirty="0" err="1">
                <a:solidFill>
                  <a:srgbClr val="FFFFFF"/>
                </a:solidFill>
              </a:rPr>
              <a:t>zweite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Passwort</a:t>
            </a:r>
            <a:r>
              <a:rPr lang="en-US" sz="2800" dirty="0">
                <a:solidFill>
                  <a:srgbClr val="FFFFFF"/>
                </a:solidFill>
              </a:rPr>
              <a:t> (</a:t>
            </a:r>
            <a:r>
              <a:rPr lang="en-US" sz="2800" dirty="0" err="1">
                <a:solidFill>
                  <a:srgbClr val="FFFFFF"/>
                </a:solidFill>
              </a:rPr>
              <a:t>Verschlüsselungs-Kennwort</a:t>
            </a:r>
            <a:r>
              <a:rPr lang="en-US" sz="2800" dirty="0">
                <a:solidFill>
                  <a:srgbClr val="FFFFFF"/>
                </a:solidFill>
              </a:rPr>
              <a:t>) </a:t>
            </a:r>
            <a:r>
              <a:rPr lang="en-US" sz="2800" dirty="0" err="1">
                <a:solidFill>
                  <a:srgbClr val="FFFFFF"/>
                </a:solidFill>
              </a:rPr>
              <a:t>ein</a:t>
            </a:r>
            <a:r>
              <a:rPr lang="en-US" sz="2800" dirty="0">
                <a:solidFill>
                  <a:srgbClr val="FFFFFF"/>
                </a:solidFill>
              </a:rPr>
              <a:t> und </a:t>
            </a:r>
            <a:r>
              <a:rPr lang="en-US" sz="2800" dirty="0" err="1">
                <a:solidFill>
                  <a:srgbClr val="FFFFFF"/>
                </a:solidFill>
              </a:rPr>
              <a:t>bestätigen</a:t>
            </a:r>
            <a:r>
              <a:rPr lang="en-US" sz="2800" dirty="0">
                <a:solidFill>
                  <a:srgbClr val="FFFFFF"/>
                </a:solidFill>
              </a:rPr>
              <a:t> Sie dieses </a:t>
            </a:r>
            <a:r>
              <a:rPr lang="en-US" sz="2800" dirty="0" err="1">
                <a:solidFill>
                  <a:srgbClr val="FFFFFF"/>
                </a:solidFill>
              </a:rPr>
              <a:t>ebenfalls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durch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Wiederholung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  <a:p>
            <a:r>
              <a:rPr lang="en-US" sz="2800" dirty="0">
                <a:solidFill>
                  <a:srgbClr val="FFFFFF"/>
                </a:solidFill>
              </a:rPr>
              <a:t>Der </a:t>
            </a:r>
            <a:r>
              <a:rPr lang="en-US" sz="2800" dirty="0" err="1">
                <a:solidFill>
                  <a:srgbClr val="FFFFFF"/>
                </a:solidFill>
              </a:rPr>
              <a:t>Vorgang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wird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geprüft</a:t>
            </a:r>
            <a:r>
              <a:rPr lang="en-US" sz="2800" dirty="0">
                <a:solidFill>
                  <a:srgbClr val="FFFFFF"/>
                </a:solidFill>
              </a:rPr>
              <a:t> – </a:t>
            </a:r>
            <a:r>
              <a:rPr lang="en-US" sz="2800" dirty="0" err="1">
                <a:solidFill>
                  <a:srgbClr val="FFFFFF"/>
                </a:solidFill>
              </a:rPr>
              <a:t>dann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haben</a:t>
            </a:r>
            <a:r>
              <a:rPr lang="en-US" sz="2800" dirty="0">
                <a:solidFill>
                  <a:srgbClr val="FFFFFF"/>
                </a:solidFill>
              </a:rPr>
              <a:t> Sie es </a:t>
            </a:r>
            <a:r>
              <a:rPr lang="en-US" sz="2800" dirty="0" err="1">
                <a:solidFill>
                  <a:srgbClr val="FFFFFF"/>
                </a:solidFill>
              </a:rPr>
              <a:t>geschafft</a:t>
            </a:r>
            <a:r>
              <a:rPr lang="en-US" sz="2800" dirty="0">
                <a:solidFill>
                  <a:srgbClr val="FFFFFF"/>
                </a:solidFill>
              </a:rPr>
              <a:t> und </a:t>
            </a:r>
            <a:r>
              <a:rPr lang="en-US" sz="2800" dirty="0" err="1">
                <a:solidFill>
                  <a:srgbClr val="FFFFFF"/>
                </a:solidFill>
              </a:rPr>
              <a:t>sind</a:t>
            </a:r>
            <a:r>
              <a:rPr lang="en-US" sz="2800" dirty="0">
                <a:solidFill>
                  <a:srgbClr val="FFFFFF"/>
                </a:solidFill>
              </a:rPr>
              <a:t> in der </a:t>
            </a:r>
            <a:r>
              <a:rPr lang="en-US" sz="2800" dirty="0" err="1">
                <a:solidFill>
                  <a:srgbClr val="FFFFFF"/>
                </a:solidFill>
              </a:rPr>
              <a:t>schul.cloud</a:t>
            </a:r>
            <a:r>
              <a:rPr lang="en-US" sz="2800" dirty="0">
                <a:solidFill>
                  <a:srgbClr val="FFFFFF"/>
                </a:solidFill>
              </a:rPr>
              <a:t>!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D636CF-8FE9-AD42-A785-E9B21D0E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Schritt 1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in der </a:t>
            </a:r>
            <a:r>
              <a:rPr lang="en-US" dirty="0" err="1">
                <a:solidFill>
                  <a:srgbClr val="FFFFFF"/>
                </a:solidFill>
              </a:rPr>
              <a:t>schul.cloud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1CCC15C-0361-1C4D-9FA1-C9F72E51B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251" y="595439"/>
            <a:ext cx="3269487" cy="527303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B2207-6492-4149-B9BD-E867F332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Unter</a:t>
            </a:r>
            <a:r>
              <a:rPr lang="en-US" sz="2800" dirty="0">
                <a:solidFill>
                  <a:srgbClr val="FFFFFF"/>
                </a:solidFill>
              </a:rPr>
              <a:t> der </a:t>
            </a:r>
            <a:r>
              <a:rPr lang="en-US" sz="2800" dirty="0" err="1">
                <a:solidFill>
                  <a:srgbClr val="FFFFFF"/>
                </a:solidFill>
              </a:rPr>
              <a:t>Sprechblase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finden</a:t>
            </a:r>
            <a:r>
              <a:rPr lang="en-US" sz="2800" dirty="0">
                <a:solidFill>
                  <a:srgbClr val="FFFFFF"/>
                </a:solidFill>
              </a:rPr>
              <a:t> Sie die </a:t>
            </a:r>
            <a:r>
              <a:rPr lang="en-US" sz="2800" dirty="0" err="1">
                <a:solidFill>
                  <a:srgbClr val="FFFFFF"/>
                </a:solidFill>
              </a:rPr>
              <a:t>Konversationen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mit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einem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anderen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Mitglied</a:t>
            </a:r>
            <a:r>
              <a:rPr lang="en-US" sz="2800" dirty="0">
                <a:solidFill>
                  <a:srgbClr val="FFFFFF"/>
                </a:solidFill>
              </a:rPr>
              <a:t> in der </a:t>
            </a:r>
            <a:r>
              <a:rPr lang="en-US" sz="2800" dirty="0" err="1">
                <a:solidFill>
                  <a:srgbClr val="FFFFFF"/>
                </a:solidFill>
              </a:rPr>
              <a:t>schul.cloud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  <a:r>
              <a:rPr lang="en-US" sz="2800" dirty="0" err="1">
                <a:solidFill>
                  <a:srgbClr val="FFFFFF"/>
                </a:solidFill>
              </a:rPr>
              <a:t>Zunächst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finden</a:t>
            </a:r>
            <a:r>
              <a:rPr lang="en-US" sz="2800" dirty="0">
                <a:solidFill>
                  <a:srgbClr val="FFFFFF"/>
                </a:solidFill>
              </a:rPr>
              <a:t> Sie </a:t>
            </a:r>
            <a:r>
              <a:rPr lang="en-US" sz="2800" dirty="0" err="1">
                <a:solidFill>
                  <a:srgbClr val="FFFFFF"/>
                </a:solidFill>
              </a:rPr>
              <a:t>dort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Ihre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Begrüßung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D636CF-8FE9-AD42-A785-E9B21D0E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Schritt 2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in der </a:t>
            </a:r>
            <a:r>
              <a:rPr lang="en-US" dirty="0" err="1">
                <a:solidFill>
                  <a:srgbClr val="FFFFFF"/>
                </a:solidFill>
              </a:rPr>
              <a:t>schul.cloud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1CCC15C-0361-1C4D-9FA1-C9F72E51B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332" y="1365337"/>
            <a:ext cx="4140536" cy="389818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B2207-6492-4149-B9BD-E867F332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Sie </a:t>
            </a:r>
            <a:r>
              <a:rPr lang="en-US" sz="2800" dirty="0" err="1">
                <a:solidFill>
                  <a:srgbClr val="FFFFFF"/>
                </a:solidFill>
              </a:rPr>
              <a:t>erhalten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dann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vom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Klassenlehrer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eine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Einladung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zum</a:t>
            </a:r>
            <a:r>
              <a:rPr lang="en-US" sz="2800" dirty="0">
                <a:solidFill>
                  <a:srgbClr val="FFFFFF"/>
                </a:solidFill>
              </a:rPr>
              <a:t> Channel (#) der </a:t>
            </a:r>
            <a:r>
              <a:rPr lang="en-US" sz="2800" dirty="0" err="1">
                <a:solidFill>
                  <a:srgbClr val="FFFFFF"/>
                </a:solidFill>
              </a:rPr>
              <a:t>Klasse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Ihres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Kindes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D636CF-8FE9-AD42-A785-E9B21D0E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Schritt 3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in der </a:t>
            </a:r>
            <a:r>
              <a:rPr lang="en-US" dirty="0" err="1">
                <a:solidFill>
                  <a:srgbClr val="FFFFFF"/>
                </a:solidFill>
              </a:rPr>
              <a:t>schul.cloud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1CCC15C-0361-1C4D-9FA1-C9F72E51B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682" y="1365337"/>
            <a:ext cx="3609836" cy="389818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B2207-6492-4149-B9BD-E867F332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Nehmen</a:t>
            </a:r>
            <a:r>
              <a:rPr lang="en-US" sz="2800" dirty="0">
                <a:solidFill>
                  <a:srgbClr val="FFFFFF"/>
                </a:solidFill>
              </a:rPr>
              <a:t> Sie die </a:t>
            </a:r>
            <a:r>
              <a:rPr lang="en-US" sz="2800" dirty="0" err="1">
                <a:solidFill>
                  <a:srgbClr val="FFFFFF"/>
                </a:solidFill>
              </a:rPr>
              <a:t>Einladung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zum</a:t>
            </a:r>
            <a:r>
              <a:rPr lang="en-US" sz="2800" dirty="0">
                <a:solidFill>
                  <a:srgbClr val="FFFFFF"/>
                </a:solidFill>
              </a:rPr>
              <a:t> Channel an. Ab </a:t>
            </a:r>
            <a:r>
              <a:rPr lang="en-US" sz="2800" dirty="0" err="1">
                <a:solidFill>
                  <a:srgbClr val="FFFFFF"/>
                </a:solidFill>
              </a:rPr>
              <a:t>sofort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erhalten</a:t>
            </a:r>
            <a:r>
              <a:rPr lang="en-US" sz="2800" dirty="0">
                <a:solidFill>
                  <a:srgbClr val="FFFFFF"/>
                </a:solidFill>
              </a:rPr>
              <a:t> Sie </a:t>
            </a:r>
            <a:r>
              <a:rPr lang="en-US" sz="2800" dirty="0" err="1">
                <a:solidFill>
                  <a:srgbClr val="FFFFFF"/>
                </a:solidFill>
              </a:rPr>
              <a:t>aktuelle</a:t>
            </a:r>
            <a:r>
              <a:rPr lang="en-US" sz="2800" dirty="0">
                <a:solidFill>
                  <a:srgbClr val="FFFFFF"/>
                </a:solidFill>
              </a:rPr>
              <a:t> Klassen-</a:t>
            </a:r>
            <a:r>
              <a:rPr lang="en-US" sz="2800" dirty="0" err="1">
                <a:solidFill>
                  <a:srgbClr val="FFFFFF"/>
                </a:solidFill>
              </a:rPr>
              <a:t>Infos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6BD8ADD-56C9-7646-8275-FE3555CA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de-DE" dirty="0"/>
              <a:t>Was ist die </a:t>
            </a:r>
            <a:r>
              <a:rPr lang="de-DE" dirty="0" err="1"/>
              <a:t>schul.cloud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422C3E-EA7E-8146-AF99-7C92FB47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de-DE" dirty="0" err="1"/>
              <a:t>schul.cloud</a:t>
            </a:r>
            <a:r>
              <a:rPr lang="de-DE" dirty="0"/>
              <a:t> ist eine App, die Sie sich kostenlos auf Ihr Handy laden können (Android / iOS).</a:t>
            </a:r>
          </a:p>
          <a:p>
            <a:r>
              <a:rPr lang="de-DE" dirty="0" err="1"/>
              <a:t>Schul.cloud</a:t>
            </a:r>
            <a:r>
              <a:rPr lang="de-DE" dirty="0"/>
              <a:t> funktioniert ähnlich wie WhatsApp. Sie können damit mit den Lehrern Ihres Kindes in Kontakt treten.</a:t>
            </a:r>
          </a:p>
          <a:p>
            <a:r>
              <a:rPr lang="de-DE" dirty="0"/>
              <a:t>Über den Klassen-Channel erhalten Sie aktuelle Informationen aus der Schule.</a:t>
            </a:r>
          </a:p>
          <a:p>
            <a:r>
              <a:rPr lang="de-DE" dirty="0"/>
              <a:t>Der Versand von Sprachnachrichten ist ebenfalls möglich.</a:t>
            </a:r>
          </a:p>
        </p:txBody>
      </p:sp>
    </p:spTree>
    <p:extLst>
      <p:ext uri="{BB962C8B-B14F-4D97-AF65-F5344CB8AC3E}">
        <p14:creationId xmlns:p14="http://schemas.microsoft.com/office/powerpoint/2010/main" val="1456886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D7CF445-14B5-5444-9F95-90E1624C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/>
              <a:t>So funktioniert die Anmeldung:</a:t>
            </a:r>
          </a:p>
        </p:txBody>
      </p:sp>
    </p:spTree>
    <p:extLst>
      <p:ext uri="{BB962C8B-B14F-4D97-AF65-F5344CB8AC3E}">
        <p14:creationId xmlns:p14="http://schemas.microsoft.com/office/powerpoint/2010/main" val="3457367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D636CF-8FE9-AD42-A785-E9B21D0E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Schritt 1</a:t>
            </a:r>
          </a:p>
        </p:txBody>
      </p:sp>
      <p:pic>
        <p:nvPicPr>
          <p:cNvPr id="7" name="Inhaltsplatzhalter 6" descr="Ein Bild, das Anzeige, Tisch, Monitor, Telefon enthält.&#10;&#10;Automatisch generierte Beschreibung">
            <a:extLst>
              <a:ext uri="{FF2B5EF4-FFF2-40B4-BE49-F238E27FC236}">
                <a16:creationId xmlns:a16="http://schemas.microsoft.com/office/drawing/2014/main" id="{51CCC15C-0361-1C4D-9FA1-C9F72E51B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51" y="1930740"/>
            <a:ext cx="3856774" cy="308541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B2207-6492-4149-B9BD-E867F332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Falls Sie </a:t>
            </a:r>
            <a:r>
              <a:rPr lang="en-US" sz="2800" dirty="0" err="1">
                <a:solidFill>
                  <a:srgbClr val="FFFFFF"/>
                </a:solidFill>
              </a:rPr>
              <a:t>eine</a:t>
            </a:r>
            <a:r>
              <a:rPr lang="en-US" sz="2800" dirty="0">
                <a:solidFill>
                  <a:srgbClr val="FFFFFF"/>
                </a:solidFill>
              </a:rPr>
              <a:t> Mail-</a:t>
            </a:r>
            <a:r>
              <a:rPr lang="en-US" sz="2800" dirty="0" err="1">
                <a:solidFill>
                  <a:srgbClr val="FFFFFF"/>
                </a:solidFill>
              </a:rPr>
              <a:t>Adresse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für</a:t>
            </a:r>
            <a:r>
              <a:rPr lang="en-US" sz="2800" dirty="0">
                <a:solidFill>
                  <a:srgbClr val="FFFFFF"/>
                </a:solidFill>
              </a:rPr>
              <a:t> die </a:t>
            </a:r>
            <a:r>
              <a:rPr lang="en-US" sz="2800" dirty="0" err="1">
                <a:solidFill>
                  <a:srgbClr val="FFFFFF"/>
                </a:solidFill>
              </a:rPr>
              <a:t>Registrierung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angegeben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haben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bekommen</a:t>
            </a:r>
            <a:r>
              <a:rPr lang="en-US" sz="2800" dirty="0">
                <a:solidFill>
                  <a:srgbClr val="FFFFFF"/>
                </a:solidFill>
              </a:rPr>
              <a:t> Sie </a:t>
            </a:r>
            <a:r>
              <a:rPr lang="en-US" sz="2800" dirty="0" err="1">
                <a:solidFill>
                  <a:srgbClr val="FFFFFF"/>
                </a:solidFill>
              </a:rPr>
              <a:t>eine</a:t>
            </a:r>
            <a:r>
              <a:rPr lang="en-US" sz="2800" dirty="0">
                <a:solidFill>
                  <a:srgbClr val="FFFFFF"/>
                </a:solidFill>
              </a:rPr>
              <a:t> Mail, </a:t>
            </a:r>
            <a:r>
              <a:rPr lang="en-US" sz="2800" dirty="0" err="1">
                <a:solidFill>
                  <a:srgbClr val="FFFFFF"/>
                </a:solidFill>
              </a:rPr>
              <a:t>über</a:t>
            </a:r>
            <a:r>
              <a:rPr lang="en-US" sz="2800" dirty="0">
                <a:solidFill>
                  <a:srgbClr val="FFFFFF"/>
                </a:solidFill>
              </a:rPr>
              <a:t> die Sie den Account </a:t>
            </a:r>
            <a:r>
              <a:rPr lang="en-US" sz="2800" dirty="0" err="1">
                <a:solidFill>
                  <a:srgbClr val="FFFFFF"/>
                </a:solidFill>
              </a:rPr>
              <a:t>aktivieren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können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132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D636CF-8FE9-AD42-A785-E9B21D0E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Schritt 2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1CCC15C-0361-1C4D-9FA1-C9F72E51B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675" y="1930740"/>
            <a:ext cx="2909925" cy="308541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B2207-6492-4149-B9BD-E867F332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Laden Sie die App </a:t>
            </a:r>
            <a:r>
              <a:rPr lang="en-US" sz="2800" b="1" dirty="0" err="1">
                <a:solidFill>
                  <a:srgbClr val="FFFFFF"/>
                </a:solidFill>
              </a:rPr>
              <a:t>schul.cloud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auf </a:t>
            </a:r>
            <a:r>
              <a:rPr lang="en-US" sz="2800" dirty="0" err="1">
                <a:solidFill>
                  <a:srgbClr val="FFFFFF"/>
                </a:solidFill>
              </a:rPr>
              <a:t>Ihr</a:t>
            </a:r>
            <a:r>
              <a:rPr lang="en-US" sz="2800" dirty="0">
                <a:solidFill>
                  <a:srgbClr val="FFFFFF"/>
                </a:solidFill>
              </a:rPr>
              <a:t> Handy </a:t>
            </a:r>
            <a:r>
              <a:rPr lang="en-US" sz="2800" dirty="0" err="1">
                <a:solidFill>
                  <a:srgbClr val="FFFFFF"/>
                </a:solidFill>
              </a:rPr>
              <a:t>oder</a:t>
            </a:r>
            <a:r>
              <a:rPr lang="en-US" sz="2800" dirty="0">
                <a:solidFill>
                  <a:srgbClr val="FFFFFF"/>
                </a:solidFill>
              </a:rPr>
              <a:t> Tablet.</a:t>
            </a:r>
          </a:p>
        </p:txBody>
      </p:sp>
    </p:spTree>
    <p:extLst>
      <p:ext uri="{BB962C8B-B14F-4D97-AF65-F5344CB8AC3E}">
        <p14:creationId xmlns:p14="http://schemas.microsoft.com/office/powerpoint/2010/main" val="20416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D636CF-8FE9-AD42-A785-E9B21D0E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Schritt 3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1CCC15C-0361-1C4D-9FA1-C9F72E51B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0368" y="1930740"/>
            <a:ext cx="2890539" cy="308541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B2207-6492-4149-B9BD-E867F332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Öffnen</a:t>
            </a:r>
            <a:r>
              <a:rPr lang="en-US" sz="2800" dirty="0">
                <a:solidFill>
                  <a:srgbClr val="FFFFFF"/>
                </a:solidFill>
              </a:rPr>
              <a:t> Sie die App und </a:t>
            </a:r>
            <a:r>
              <a:rPr lang="en-US" sz="2800" dirty="0" err="1">
                <a:solidFill>
                  <a:srgbClr val="FFFFFF"/>
                </a:solidFill>
              </a:rPr>
              <a:t>klicken</a:t>
            </a:r>
            <a:r>
              <a:rPr lang="en-US" sz="2800" dirty="0">
                <a:solidFill>
                  <a:srgbClr val="FFFFFF"/>
                </a:solidFill>
              </a:rPr>
              <a:t> Sie auf: </a:t>
            </a:r>
            <a:r>
              <a:rPr lang="en-US" sz="2800" dirty="0" err="1">
                <a:solidFill>
                  <a:srgbClr val="FFFFFF"/>
                </a:solidFill>
              </a:rPr>
              <a:t>Registrierungs-Schlüssel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eingeben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784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D636CF-8FE9-AD42-A785-E9B21D0E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Schritt 4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1CCC15C-0361-1C4D-9FA1-C9F72E51B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26" y="1776063"/>
            <a:ext cx="3837289" cy="304645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B2207-6492-4149-B9BD-E867F332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Schauen</a:t>
            </a:r>
            <a:r>
              <a:rPr lang="en-US" sz="2800" dirty="0">
                <a:solidFill>
                  <a:srgbClr val="FFFFFF"/>
                </a:solidFill>
              </a:rPr>
              <a:t> Sie auf </a:t>
            </a:r>
            <a:r>
              <a:rPr lang="en-US" sz="2800" dirty="0" err="1">
                <a:solidFill>
                  <a:srgbClr val="FFFFFF"/>
                </a:solidFill>
              </a:rPr>
              <a:t>Ihr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Registrierungsschreiben</a:t>
            </a:r>
            <a:r>
              <a:rPr lang="en-US" sz="2800" dirty="0">
                <a:solidFill>
                  <a:srgbClr val="FFFFFF"/>
                </a:solidFill>
              </a:rPr>
              <a:t>. Sie </a:t>
            </a:r>
            <a:r>
              <a:rPr lang="en-US" sz="2800" dirty="0" err="1">
                <a:solidFill>
                  <a:srgbClr val="FFFFFF"/>
                </a:solidFill>
              </a:rPr>
              <a:t>finden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dort</a:t>
            </a:r>
            <a:r>
              <a:rPr lang="en-US" sz="2800" dirty="0">
                <a:solidFill>
                  <a:srgbClr val="FFFFFF"/>
                </a:solidFill>
              </a:rPr>
              <a:t> den 29stelligen </a:t>
            </a:r>
            <a:r>
              <a:rPr lang="en-US" sz="2800" dirty="0" err="1">
                <a:solidFill>
                  <a:srgbClr val="FFFFFF"/>
                </a:solidFill>
              </a:rPr>
              <a:t>Registrierungsschlüssel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67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D636CF-8FE9-AD42-A785-E9B21D0E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Schritt 5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1CCC15C-0361-1C4D-9FA1-C9F72E51B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730" y="1095254"/>
            <a:ext cx="2662249" cy="4382496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B2207-6492-4149-B9BD-E867F332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Geben</a:t>
            </a:r>
            <a:r>
              <a:rPr lang="en-US" sz="2800" dirty="0">
                <a:solidFill>
                  <a:srgbClr val="FFFFFF"/>
                </a:solidFill>
              </a:rPr>
              <a:t> Sie den </a:t>
            </a:r>
            <a:r>
              <a:rPr lang="en-US" sz="2800" dirty="0" err="1">
                <a:solidFill>
                  <a:srgbClr val="FFFFFF"/>
                </a:solidFill>
              </a:rPr>
              <a:t>Registrierungsschlüssel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ein</a:t>
            </a:r>
            <a:r>
              <a:rPr lang="en-US" sz="2800" dirty="0">
                <a:solidFill>
                  <a:srgbClr val="FFFFFF"/>
                </a:solidFill>
              </a:rPr>
              <a:t>, den Sie </a:t>
            </a:r>
            <a:r>
              <a:rPr lang="en-US" sz="2800" dirty="0" err="1">
                <a:solidFill>
                  <a:srgbClr val="FFFFFF"/>
                </a:solidFill>
              </a:rPr>
              <a:t>erhalten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haben</a:t>
            </a:r>
            <a:r>
              <a:rPr lang="en-US" sz="2800" dirty="0">
                <a:solidFill>
                  <a:srgbClr val="FFFFFF"/>
                </a:solidFill>
              </a:rPr>
              <a:t> (</a:t>
            </a:r>
            <a:r>
              <a:rPr lang="en-US" sz="2800" dirty="0" err="1">
                <a:solidFill>
                  <a:srgbClr val="FFFFFF"/>
                </a:solidFill>
              </a:rPr>
              <a:t>mit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Bindestrichen</a:t>
            </a:r>
            <a:r>
              <a:rPr lang="en-US" sz="2800" dirty="0">
                <a:solidFill>
                  <a:srgbClr val="FFFFFF"/>
                </a:solidFill>
              </a:rPr>
              <a:t>!).</a:t>
            </a:r>
          </a:p>
        </p:txBody>
      </p:sp>
    </p:spTree>
    <p:extLst>
      <p:ext uri="{BB962C8B-B14F-4D97-AF65-F5344CB8AC3E}">
        <p14:creationId xmlns:p14="http://schemas.microsoft.com/office/powerpoint/2010/main" val="13871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D636CF-8FE9-AD42-A785-E9B21D0E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Schritt 6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1CCC15C-0361-1C4D-9FA1-C9F72E51B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607" y="985163"/>
            <a:ext cx="3286494" cy="482913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B2207-6492-4149-B9BD-E867F332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Klicken</a:t>
            </a:r>
            <a:r>
              <a:rPr lang="en-US" sz="2800" dirty="0">
                <a:solidFill>
                  <a:srgbClr val="FFFFFF"/>
                </a:solidFill>
              </a:rPr>
              <a:t> Sie </a:t>
            </a:r>
            <a:r>
              <a:rPr lang="en-US" sz="2800" dirty="0" err="1">
                <a:solidFill>
                  <a:srgbClr val="FFFFFF"/>
                </a:solidFill>
              </a:rPr>
              <a:t>nach</a:t>
            </a:r>
            <a:r>
              <a:rPr lang="en-US" sz="2800" dirty="0">
                <a:solidFill>
                  <a:srgbClr val="FFFFFF"/>
                </a:solidFill>
              </a:rPr>
              <a:t> der </a:t>
            </a:r>
            <a:r>
              <a:rPr lang="en-US" sz="2800" dirty="0" err="1">
                <a:solidFill>
                  <a:srgbClr val="FFFFFF"/>
                </a:solidFill>
              </a:rPr>
              <a:t>Eingabe</a:t>
            </a:r>
            <a:r>
              <a:rPr lang="en-US" sz="2800" dirty="0">
                <a:solidFill>
                  <a:srgbClr val="FFFFFF"/>
                </a:solidFill>
              </a:rPr>
              <a:t> auf </a:t>
            </a:r>
            <a:r>
              <a:rPr lang="en-US" sz="2800" b="1" dirty="0" err="1">
                <a:solidFill>
                  <a:srgbClr val="FFFFFF"/>
                </a:solidFill>
              </a:rPr>
              <a:t>Prüfen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7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Breitbild</PresentationFormat>
  <Paragraphs>39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Facette</vt:lpstr>
      <vt:lpstr>schul.cloud</vt:lpstr>
      <vt:lpstr>Was ist die schul.cloud?</vt:lpstr>
      <vt:lpstr>So funktioniert die Anmeldung:</vt:lpstr>
      <vt:lpstr>Schritt 1</vt:lpstr>
      <vt:lpstr>Schritt 2</vt:lpstr>
      <vt:lpstr>Schritt 3</vt:lpstr>
      <vt:lpstr>Schritt 4</vt:lpstr>
      <vt:lpstr>Schritt 5</vt:lpstr>
      <vt:lpstr>Schritt 6</vt:lpstr>
      <vt:lpstr>Schritt 7</vt:lpstr>
      <vt:lpstr>Schritt 8</vt:lpstr>
      <vt:lpstr>Schritt 9</vt:lpstr>
      <vt:lpstr>Schritt 10</vt:lpstr>
      <vt:lpstr>Schritt 11</vt:lpstr>
      <vt:lpstr>Schritt 12</vt:lpstr>
      <vt:lpstr>Schritt 1 in der schul.cloud</vt:lpstr>
      <vt:lpstr>Schritt 2 in der schul.cloud</vt:lpstr>
      <vt:lpstr>Schritt 3 in der schul.cloud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schul.cloud</dc:title>
  <dc:creator>Joachim Hemmert</dc:creator>
  <cp:lastModifiedBy>Susanne</cp:lastModifiedBy>
  <cp:revision>6</cp:revision>
  <dcterms:created xsi:type="dcterms:W3CDTF">2020-08-18T13:38:15Z</dcterms:created>
  <dcterms:modified xsi:type="dcterms:W3CDTF">2020-08-29T08:54:58Z</dcterms:modified>
</cp:coreProperties>
</file>